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4"/>
  </p:notesMasterIdLst>
  <p:handoutMasterIdLst>
    <p:handoutMasterId r:id="rId25"/>
  </p:handoutMasterIdLst>
  <p:sldIdLst>
    <p:sldId id="392" r:id="rId5"/>
    <p:sldId id="393" r:id="rId6"/>
    <p:sldId id="377" r:id="rId7"/>
    <p:sldId id="394" r:id="rId8"/>
    <p:sldId id="395" r:id="rId9"/>
    <p:sldId id="396" r:id="rId10"/>
    <p:sldId id="397" r:id="rId11"/>
    <p:sldId id="398" r:id="rId12"/>
    <p:sldId id="399" r:id="rId13"/>
    <p:sldId id="400" r:id="rId14"/>
    <p:sldId id="405" r:id="rId15"/>
    <p:sldId id="401" r:id="rId16"/>
    <p:sldId id="402" r:id="rId17"/>
    <p:sldId id="404" r:id="rId18"/>
    <p:sldId id="403" r:id="rId19"/>
    <p:sldId id="388" r:id="rId20"/>
    <p:sldId id="390" r:id="rId21"/>
    <p:sldId id="391" r:id="rId22"/>
    <p:sldId id="389" r:id="rId2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8" autoAdjust="0"/>
    <p:restoredTop sz="82909" autoAdjust="0"/>
  </p:normalViewPr>
  <p:slideViewPr>
    <p:cSldViewPr snapToGrid="0">
      <p:cViewPr varScale="1">
        <p:scale>
          <a:sx n="80" d="100"/>
          <a:sy n="80" d="100"/>
        </p:scale>
        <p:origin x="72" y="91"/>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s-ES"/>
              <a:t>Microsoft SharePoint Server 2013</a:t>
            </a:r>
            <a:endParaRPr lang="es-ES" dirty="0"/>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s-E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s-E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s-E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s-ES" smtClean="0"/>
              <a:t>‹#›</a:t>
            </a:fld>
            <a:endParaRPr lang="es-E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s-ES" smtClean="0"/>
              <a:t>‹#›</a:t>
            </a:fld>
            <a:endParaRPr lang="es-E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s-ES"/>
              <a:t>Microsoft SharePoint Server 2013</a:t>
            </a:r>
            <a:endParaRPr lang="es-ES" dirty="0"/>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s-E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s-E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s-E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0331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817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913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02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6369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512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965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281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670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58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8622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3434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930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72628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s-ES" noProof="0"/>
              <a:t>Session Name</a:t>
            </a:r>
            <a:endParaRPr lang="es-ES" noProof="0" dirty="0"/>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s-ES" sz="2000" spc="-70" noProof="0">
                <a:gradFill>
                  <a:gsLst>
                    <a:gs pos="2917">
                      <a:schemeClr val="bg2"/>
                    </a:gs>
                    <a:gs pos="95000">
                      <a:schemeClr val="bg2"/>
                    </a:gs>
                  </a:gsLst>
                  <a:lin ang="5400000" scaled="0"/>
                </a:gradFill>
                <a:latin typeface="+mj-lt"/>
              </a:rPr>
              <a:t>spsmad</a:t>
            </a:r>
            <a:endParaRPr lang="es-ES" sz="2000" spc="-70" noProof="0" dirty="0">
              <a:gradFill>
                <a:gsLst>
                  <a:gs pos="2917">
                    <a:schemeClr val="bg2"/>
                  </a:gs>
                  <a:gs pos="95000">
                    <a:schemeClr val="bg2"/>
                  </a:gs>
                </a:gsLst>
                <a:lin ang="5400000" scaled="0"/>
              </a:gradFill>
              <a:latin typeface="+mj-lt"/>
            </a:endParaRP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a:latin typeface="+mj-lt"/>
              </a:rPr>
              <a:t>June 9</a:t>
            </a:r>
            <a:r>
              <a:rPr lang="es-ES" sz="2000" b="0" baseline="30000">
                <a:latin typeface="+mj-lt"/>
              </a:rPr>
              <a:t>th</a:t>
            </a:r>
            <a:r>
              <a:rPr lang="es-ES" sz="2000" b="0">
                <a:latin typeface="+mj-lt"/>
              </a:rPr>
              <a:t>, 2018</a:t>
            </a:r>
            <a:endParaRPr lang="es-ES" sz="2000" b="0" dirty="0">
              <a:latin typeface="+mj-lt"/>
            </a:endParaRP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3" name="Title 2"/>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s-ES"/>
              <a:t>Click to edit Master title style</a:t>
            </a:r>
            <a:endParaRPr lang="es-ES" dirty="0"/>
          </a:p>
        </p:txBody>
      </p:sp>
      <p:sp>
        <p:nvSpPr>
          <p:cNvPr id="5" name="Text Placeholder 4"/>
          <p:cNvSpPr>
            <a:spLocks noGrp="1"/>
          </p:cNvSpPr>
          <p:nvPr>
            <p:ph type="body" sz="quarter" idx="10" hasCustomPrompt="1"/>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6" name="Text Placeholder 5"/>
          <p:cNvSpPr>
            <a:spLocks noGrp="1"/>
          </p:cNvSpPr>
          <p:nvPr>
            <p:ph type="body" sz="quarter" idx="11" hasCustomPrompt="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9" name="Text Placeholder 8"/>
          <p:cNvSpPr>
            <a:spLocks noGrp="1"/>
          </p:cNvSpPr>
          <p:nvPr>
            <p:ph type="body" sz="quarter" idx="12" hasCustomPrompt="1"/>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6" name="Text Placeholder 5"/>
          <p:cNvSpPr>
            <a:spLocks noGrp="1"/>
          </p:cNvSpPr>
          <p:nvPr>
            <p:ph type="body" sz="quarter" idx="11" hasCustomPrompt="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9" name="Text Placeholder 8"/>
          <p:cNvSpPr>
            <a:spLocks noGrp="1"/>
          </p:cNvSpPr>
          <p:nvPr>
            <p:ph type="body" sz="quarter" idx="12" hasCustomPrompt="1"/>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4" name="Text Placeholder 3"/>
          <p:cNvSpPr>
            <a:spLocks noGrp="1"/>
          </p:cNvSpPr>
          <p:nvPr>
            <p:ph type="body" sz="quarter" idx="10" hasCustomPrompt="1"/>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7" name="Text Placeholder 6"/>
          <p:cNvSpPr>
            <a:spLocks noGrp="1"/>
          </p:cNvSpPr>
          <p:nvPr>
            <p:ph type="body" sz="quarter" idx="11" hasCustomPrompt="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6" name="Text Placeholder 5"/>
          <p:cNvSpPr>
            <a:spLocks noGrp="1"/>
          </p:cNvSpPr>
          <p:nvPr>
            <p:ph type="body" sz="quarter" idx="11" hasCustomPrompt="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9" name="Text Placeholder 8"/>
          <p:cNvSpPr>
            <a:spLocks noGrp="1"/>
          </p:cNvSpPr>
          <p:nvPr>
            <p:ph type="body" sz="quarter" idx="12" hasCustomPrompt="1"/>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8" name="Text Placeholder 8"/>
          <p:cNvSpPr>
            <a:spLocks noGrp="1"/>
          </p:cNvSpPr>
          <p:nvPr>
            <p:ph type="body" sz="quarter" idx="13" hasCustomPrompt="1"/>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endParaRPr lang="es-ES" dirty="0"/>
          </a:p>
        </p:txBody>
      </p:sp>
      <p:sp>
        <p:nvSpPr>
          <p:cNvPr id="11" name="Text Placeholder 8"/>
          <p:cNvSpPr>
            <a:spLocks noGrp="1"/>
          </p:cNvSpPr>
          <p:nvPr>
            <p:ph type="body" sz="quarter" idx="14" hasCustomPrompt="1"/>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endParaRPr lang="es-ES" dirty="0"/>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6" name="Text Placeholder 5"/>
          <p:cNvSpPr>
            <a:spLocks noGrp="1"/>
          </p:cNvSpPr>
          <p:nvPr>
            <p:ph type="body" sz="quarter" idx="11" hasCustomPrompt="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9" name="Text Placeholder 8"/>
          <p:cNvSpPr>
            <a:spLocks noGrp="1"/>
          </p:cNvSpPr>
          <p:nvPr>
            <p:ph type="body" sz="quarter" idx="12" hasCustomPrompt="1"/>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7" name="Text Placeholder 5"/>
          <p:cNvSpPr>
            <a:spLocks noGrp="1"/>
          </p:cNvSpPr>
          <p:nvPr>
            <p:ph type="body" sz="quarter" idx="13" hasCustomPrompt="1"/>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Click to edit Master text styles</a:t>
            </a:r>
            <a:endParaRPr lang="es-ES" dirty="0"/>
          </a:p>
        </p:txBody>
      </p:sp>
      <p:sp>
        <p:nvSpPr>
          <p:cNvPr id="8" name="Text Placeholder 5"/>
          <p:cNvSpPr>
            <a:spLocks noGrp="1"/>
          </p:cNvSpPr>
          <p:nvPr>
            <p:ph type="body" sz="quarter" idx="14" hasCustomPrompt="1"/>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Click to edit Master text styles</a:t>
            </a:r>
            <a:endParaRPr lang="es-ES" dirty="0"/>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
        <p:nvSpPr>
          <p:cNvPr id="4" name="Text Placeholder 3"/>
          <p:cNvSpPr>
            <a:spLocks noGrp="1"/>
          </p:cNvSpPr>
          <p:nvPr>
            <p:ph type="body" sz="quarter" idx="10" hasCustomPrompt="1"/>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7" name="Text Placeholder 6"/>
          <p:cNvSpPr>
            <a:spLocks noGrp="1"/>
          </p:cNvSpPr>
          <p:nvPr>
            <p:ph type="body" sz="quarter" idx="11" hasCustomPrompt="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6" name="Text Placeholder 5"/>
          <p:cNvSpPr>
            <a:spLocks noGrp="1"/>
          </p:cNvSpPr>
          <p:nvPr>
            <p:ph type="body" sz="quarter" idx="13" hasCustomPrompt="1"/>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Click to edit Master text styles</a:t>
            </a:r>
            <a:endParaRPr lang="es-ES" dirty="0"/>
          </a:p>
        </p:txBody>
      </p:sp>
      <p:sp>
        <p:nvSpPr>
          <p:cNvPr id="8" name="Text Placeholder 5"/>
          <p:cNvSpPr>
            <a:spLocks noGrp="1"/>
          </p:cNvSpPr>
          <p:nvPr>
            <p:ph type="body" sz="quarter" idx="14" hasCustomPrompt="1"/>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Click to edit Master text styles</a:t>
            </a:r>
            <a:endParaRPr lang="es-ES" dirty="0"/>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6" name="Content Placeholder 5"/>
          <p:cNvSpPr>
            <a:spLocks noGrp="1"/>
          </p:cNvSpPr>
          <p:nvPr>
            <p:ph sz="quarter" idx="4" hasCustomPrompt="1"/>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
        <p:nvSpPr>
          <p:cNvPr id="12" name="Title 11"/>
          <p:cNvSpPr>
            <a:spLocks noGrp="1"/>
          </p:cNvSpPr>
          <p:nvPr>
            <p:ph type="title"/>
          </p:nvPr>
        </p:nvSpPr>
        <p:spPr/>
        <p:txBody>
          <a:bodyPr>
            <a:noAutofit/>
          </a:bodyPr>
          <a:lstStyle>
            <a:lvl1pPr>
              <a:defRPr>
                <a:solidFill>
                  <a:srgbClr val="333333"/>
                </a:solidFill>
              </a:defRPr>
            </a:lvl1pPr>
          </a:lstStyle>
          <a:p>
            <a:r>
              <a:rPr lang="es-ES"/>
              <a:t>Click to edit Master title style</a:t>
            </a:r>
            <a:endParaRPr lang="es-ES" dirty="0"/>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s-ES"/>
              <a:t>Click to insert photo.</a:t>
            </a:r>
            <a:endParaRPr lang="es-ES" dirty="0"/>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9" name="Content Placeholder 5"/>
          <p:cNvSpPr>
            <a:spLocks noGrp="1"/>
          </p:cNvSpPr>
          <p:nvPr>
            <p:ph sz="quarter" idx="13" hasCustomPrompt="1"/>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Name</a:t>
            </a:r>
            <a:endParaRPr lang="es-ES" dirty="0"/>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Title</a:t>
            </a:r>
            <a:endParaRPr lang="es-ES" dirty="0"/>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Company</a:t>
            </a:r>
            <a:endParaRPr lang="es-ES" dirty="0"/>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Blog</a:t>
            </a:r>
            <a:endParaRPr lang="es-ES" dirty="0"/>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Twitter</a:t>
            </a:r>
            <a:endParaRPr lang="es-ES" dirty="0"/>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About me…</a:t>
            </a:r>
            <a:endParaRPr lang="es-ES" dirty="0"/>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s-ES" sz="2000" spc="-70" noProof="0">
                <a:gradFill>
                  <a:gsLst>
                    <a:gs pos="2917">
                      <a:schemeClr val="bg2"/>
                    </a:gs>
                    <a:gs pos="95000">
                      <a:schemeClr val="bg2"/>
                    </a:gs>
                  </a:gsLst>
                  <a:lin ang="5400000" scaled="0"/>
                </a:gradFill>
                <a:latin typeface="+mj-lt"/>
              </a:rPr>
              <a:t>spsmad</a:t>
            </a:r>
            <a:endParaRPr lang="es-ES" sz="2000" spc="-70" noProof="0" dirty="0">
              <a:gradFill>
                <a:gsLst>
                  <a:gs pos="2917">
                    <a:schemeClr val="bg2"/>
                  </a:gs>
                  <a:gs pos="95000">
                    <a:schemeClr val="bg2"/>
                  </a:gs>
                </a:gsLst>
                <a:lin ang="5400000" scaled="0"/>
              </a:gradFill>
              <a:latin typeface="+mj-lt"/>
            </a:endParaRP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9" name="Content Placeholder 5"/>
          <p:cNvSpPr>
            <a:spLocks noGrp="1"/>
          </p:cNvSpPr>
          <p:nvPr>
            <p:ph sz="quarter" idx="13" hasCustomPrompt="1"/>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s-ES"/>
              <a:t>Click to insert photo.</a:t>
            </a:r>
            <a:endParaRPr lang="es-ES" dirty="0"/>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s-E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6" name="Content Placeholder 5"/>
          <p:cNvSpPr>
            <a:spLocks noGrp="1"/>
          </p:cNvSpPr>
          <p:nvPr>
            <p:ph sz="quarter" idx="4" hasCustomPrompt="1"/>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s-E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s-ES"/>
              <a:t>Click to insert photo.</a:t>
            </a:r>
            <a:endParaRPr lang="es-ES" dirty="0"/>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9" name="Content Placeholder 5"/>
          <p:cNvSpPr>
            <a:spLocks noGrp="1"/>
          </p:cNvSpPr>
          <p:nvPr>
            <p:ph sz="quarter" idx="13" hasCustomPrompt="1"/>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s-E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s-ES"/>
              <a:t>Click to edit Master text styles.</a:t>
            </a:r>
            <a:endParaRPr lang="es-ES" dirty="0"/>
          </a:p>
        </p:txBody>
      </p:sp>
      <p:sp>
        <p:nvSpPr>
          <p:cNvPr id="9" name="Content Placeholder 5"/>
          <p:cNvSpPr>
            <a:spLocks noGrp="1"/>
          </p:cNvSpPr>
          <p:nvPr>
            <p:ph sz="quarter" idx="13" hasCustomPrompt="1"/>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Click to edit Master text styles</a:t>
            </a:r>
            <a:endParaRPr lang="es-ES" dirty="0"/>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s-ES"/>
              <a:t>Click to insert photo.</a:t>
            </a:r>
            <a:endParaRPr lang="es-ES" dirty="0"/>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s-E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s-ES"/>
              <a:t>“Click to edit Master text styles”</a:t>
            </a:r>
            <a:endParaRPr lang="es-ES" dirty="0"/>
          </a:p>
        </p:txBody>
      </p:sp>
      <p:sp>
        <p:nvSpPr>
          <p:cNvPr id="11" name="Content Placeholder 4"/>
          <p:cNvSpPr>
            <a:spLocks noGrp="1"/>
          </p:cNvSpPr>
          <p:nvPr>
            <p:ph sz="quarter" idx="13" hasCustomPrompt="1"/>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s-ES"/>
              <a:t>Click to edit Master text styles</a:t>
            </a:r>
            <a:endParaRPr lang="es-ES" dirty="0"/>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s-ES"/>
              <a:t>Click to edit Master title style</a:t>
            </a:r>
            <a:endParaRPr lang="es-E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s-ES"/>
              <a:t>Slide for Developer Code</a:t>
            </a:r>
            <a:endParaRPr lang="es-ES" dirty="0"/>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s-E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hasCustomPrompt="1"/>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s-ES"/>
              <a:t>Drag picture to placeholder or click icon to add</a:t>
            </a:r>
            <a:endParaRPr lang="es-ES" dirty="0"/>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s-ES"/>
              <a:t>Click to edit slide content</a:t>
            </a:r>
            <a:endParaRPr lang="es-ES" dirty="0"/>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s-ES"/>
              <a:t>Click to edit slide content</a:t>
            </a:r>
            <a:endParaRPr lang="es-ES" dirty="0"/>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Name</a:t>
            </a:r>
            <a:endParaRPr lang="es-ES" dirty="0"/>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Title</a:t>
            </a:r>
            <a:endParaRPr lang="es-ES" dirty="0"/>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Blog</a:t>
            </a:r>
            <a:endParaRPr lang="es-ES" dirty="0"/>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Twitter</a:t>
            </a:r>
            <a:endParaRPr lang="es-ES" dirty="0"/>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About me…</a:t>
            </a:r>
            <a:endParaRPr lang="es-ES" dirty="0"/>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a:gradFill>
                  <a:gsLst>
                    <a:gs pos="2917">
                      <a:schemeClr val="bg2"/>
                    </a:gs>
                    <a:gs pos="95000">
                      <a:schemeClr val="bg2"/>
                    </a:gs>
                  </a:gsLst>
                  <a:lin ang="5400000" scaled="0"/>
                </a:gradFill>
                <a:latin typeface="+mj-lt"/>
              </a:rPr>
              <a:t>#</a:t>
            </a:r>
            <a:r>
              <a:rPr lang="es-ES" sz="2000" spc="-70" noProof="0">
                <a:gradFill>
                  <a:gsLst>
                    <a:gs pos="2917">
                      <a:schemeClr val="bg2"/>
                    </a:gs>
                    <a:gs pos="95000">
                      <a:schemeClr val="bg2"/>
                    </a:gs>
                  </a:gsLst>
                  <a:lin ang="5400000" scaled="0"/>
                </a:gradFill>
                <a:latin typeface="+mj-lt"/>
              </a:rPr>
              <a:t>spsmad</a:t>
            </a:r>
            <a:endParaRPr lang="es-ES" sz="2000" spc="-70" noProof="0" dirty="0">
              <a:gradFill>
                <a:gsLst>
                  <a:gs pos="2917">
                    <a:schemeClr val="bg2"/>
                  </a:gs>
                  <a:gs pos="95000">
                    <a:schemeClr val="bg2"/>
                  </a:gs>
                </a:gsLst>
                <a:lin ang="5400000" scaled="0"/>
              </a:gradFill>
              <a:latin typeface="+mj-lt"/>
            </a:endParaRP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Company</a:t>
            </a:r>
            <a:endParaRPr lang="es-ES" dirty="0"/>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Name</a:t>
            </a:r>
            <a:endParaRPr lang="es-ES" dirty="0"/>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Title</a:t>
            </a:r>
            <a:endParaRPr lang="es-ES" dirty="0"/>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Blog</a:t>
            </a:r>
            <a:endParaRPr lang="es-ES" dirty="0"/>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Twitter</a:t>
            </a:r>
            <a:endParaRPr lang="es-ES" dirty="0"/>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About me…</a:t>
            </a:r>
            <a:endParaRPr lang="es-ES" dirty="0"/>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Speaker Company</a:t>
            </a:r>
            <a:endParaRPr lang="es-ES" dirty="0"/>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s-ES" sz="2800" u="sng">
                <a:solidFill>
                  <a:srgbClr val="CCA202"/>
                </a:solidFill>
                <a:latin typeface="Segoe UI Light" panose="020B0502040204020203" pitchFamily="34" charset="0"/>
                <a:cs typeface="Segoe UI Light" panose="020B0502040204020203" pitchFamily="34" charset="0"/>
              </a:rPr>
              <a:t>Gold sponsors        ______________                </a:t>
            </a:r>
            <a:endParaRPr lang="es-E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s-ES" sz="2800" u="sng">
                <a:solidFill>
                  <a:schemeClr val="bg1">
                    <a:lumMod val="65000"/>
                  </a:schemeClr>
                </a:solidFill>
                <a:latin typeface="Segoe UI Light" panose="020B0502040204020203" pitchFamily="34" charset="0"/>
                <a:cs typeface="Segoe UI Light" panose="020B0502040204020203" pitchFamily="34" charset="0"/>
              </a:rPr>
              <a:t>Silver sponsors                         </a:t>
            </a:r>
            <a:endParaRPr lang="es-E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s-ES" sz="2800" u="sng">
                <a:solidFill>
                  <a:srgbClr val="EAB062"/>
                </a:solidFill>
                <a:latin typeface="Segoe UI Light" panose="020B0502040204020203" pitchFamily="34" charset="0"/>
                <a:cs typeface="Segoe UI Light" panose="020B0502040204020203" pitchFamily="34" charset="0"/>
              </a:rPr>
              <a:t>Bronze sponsors                               </a:t>
            </a:r>
            <a:endParaRPr lang="es-E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s-ES" sz="2800" u="sng">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s-E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s-ES" sz="2800" u="sng">
                <a:solidFill>
                  <a:schemeClr val="bg2">
                    <a:lumMod val="75000"/>
                  </a:schemeClr>
                </a:solidFill>
                <a:latin typeface="Segoe UI Light" panose="020B0502040204020203" pitchFamily="34" charset="0"/>
                <a:cs typeface="Segoe UI Light" panose="020B0502040204020203" pitchFamily="34" charset="0"/>
              </a:rPr>
              <a:t>Platinum sponsor            </a:t>
            </a:r>
            <a:endParaRPr lang="es-E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s-ES"/>
              <a:t>Click to edit title style</a:t>
            </a:r>
            <a:endParaRPr lang="es-ES" dirty="0"/>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s-ES"/>
              <a:t>Speaker Title</a:t>
            </a:r>
            <a:endParaRPr lang="es-ES" dirty="0"/>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s-ES"/>
              <a:t>Click to edit title style</a:t>
            </a:r>
            <a:endParaRPr lang="es-ES" dirty="0"/>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s-ES"/>
              <a:t>Click to edit title style</a:t>
            </a:r>
            <a:endParaRPr lang="es-ES" dirty="0"/>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s-ES"/>
              <a:t>Sub Title</a:t>
            </a:r>
            <a:endParaRPr lang="es-ES" dirty="0"/>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s-ES"/>
              <a:t>Click to edit Master subtitle style</a:t>
            </a:r>
            <a:endParaRPr lang="es-ES" dirty="0"/>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s-ES"/>
              <a:t>click to…</a:t>
            </a:r>
            <a:endParaRPr lang="es-ES" dirty="0"/>
          </a:p>
        </p:txBody>
      </p:sp>
      <p:sp>
        <p:nvSpPr>
          <p:cNvPr id="5" name="Text Placeholder 4"/>
          <p:cNvSpPr>
            <a:spLocks noGrp="1"/>
          </p:cNvSpPr>
          <p:nvPr>
            <p:ph type="body" sz="quarter" idx="11" hasCustomPrompt="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s-ES"/>
              <a:t>Click to edit Master text styles</a:t>
            </a:r>
            <a:endParaRPr lang="es-ES" dirty="0"/>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
        <p:nvSpPr>
          <p:cNvPr id="3" name="Title 2"/>
          <p:cNvSpPr>
            <a:spLocks noGrp="1"/>
          </p:cNvSpPr>
          <p:nvPr>
            <p:ph type="title"/>
          </p:nvPr>
        </p:nvSpPr>
        <p:spPr/>
        <p:txBody>
          <a:bodyPr/>
          <a:lstStyle>
            <a:lvl1pPr>
              <a:defRPr>
                <a:solidFill>
                  <a:srgbClr val="333333"/>
                </a:solidFill>
              </a:defRPr>
            </a:lvl1pPr>
          </a:lstStyle>
          <a:p>
            <a:r>
              <a:rPr lang="es-ES"/>
              <a:t>Click to edit Master title style</a:t>
            </a:r>
            <a:endParaRPr lang="es-ES" dirty="0"/>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s-ES"/>
              <a:t>Click to edit Master title style</a:t>
            </a:r>
            <a:endParaRPr lang="es-ES" dirty="0"/>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s-E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SharePoint-Blog/Enrich-your-SharePoint-Content-with-Intelligence-and-Automation/ba-p/194174"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www.microsoft.com/en-us/microsoft-365/blog/2018/05/21/sharepoint-innovations-transform-content-collaboration-with-mixed-reality-and-ai/"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58.png"/><Relationship Id="rId7" Type="http://schemas.openxmlformats.org/officeDocument/2006/relationships/image" Target="../media/image22.png"/><Relationship Id="rId12" Type="http://schemas.openxmlformats.org/officeDocument/2006/relationships/image" Target="../media/image61.png"/><Relationship Id="rId17" Type="http://schemas.openxmlformats.org/officeDocument/2006/relationships/image" Target="../media/image64.jpeg"/><Relationship Id="rId2" Type="http://schemas.openxmlformats.org/officeDocument/2006/relationships/notesSlide" Target="../notesSlides/notesSlide17.xml"/><Relationship Id="rId16" Type="http://schemas.openxmlformats.org/officeDocument/2006/relationships/image" Target="../media/image63.jpe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60.jpeg"/><Relationship Id="rId5" Type="http://schemas.openxmlformats.org/officeDocument/2006/relationships/image" Target="../media/image34.png"/><Relationship Id="rId15" Type="http://schemas.openxmlformats.org/officeDocument/2006/relationships/image" Target="../media/image62.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59.png"/><Relationship Id="rId9" Type="http://schemas.openxmlformats.org/officeDocument/2006/relationships/image" Target="../media/image24.png"/><Relationship Id="rId14" Type="http://schemas.openxmlformats.org/officeDocument/2006/relationships/image" Target="../media/image1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pPr algn="ctr"/>
            <a:r>
              <a:rPr lang="es-ES" b="1"/>
              <a:t>SharePoint y los Cognitive Services de Azure</a:t>
            </a:r>
            <a:br>
              <a:rPr lang="es-ES"/>
            </a:br>
            <a:r>
              <a:rPr lang="es-ES" sz="2400"/>
              <a:t>La </a:t>
            </a:r>
            <a:r>
              <a:rPr lang="es-ES" sz="2400" dirty="0"/>
              <a:t>vacuna para el autismo de SharePoint: Azure </a:t>
            </a:r>
            <a:r>
              <a:rPr lang="es-ES" sz="2400" err="1"/>
              <a:t>Cognitive</a:t>
            </a:r>
            <a:r>
              <a:rPr lang="es-ES" sz="2400"/>
              <a:t> Services </a:t>
            </a:r>
            <a:endParaRPr lang="es-ES" dirty="0"/>
          </a:p>
        </p:txBody>
      </p:sp>
      <p:sp>
        <p:nvSpPr>
          <p:cNvPr id="3" name="Marcador de texto 2"/>
          <p:cNvSpPr>
            <a:spLocks noGrp="1"/>
          </p:cNvSpPr>
          <p:nvPr>
            <p:ph type="body" sz="quarter" idx="11"/>
          </p:nvPr>
        </p:nvSpPr>
        <p:spPr/>
        <p:txBody>
          <a:bodyPr/>
          <a:lstStyle/>
          <a:p>
            <a:r>
              <a:rPr lang="es-ES" sz="2400"/>
              <a:t>Gustavo Velez </a:t>
            </a:r>
            <a:endParaRPr lang="es-ES" sz="2400" dirty="0"/>
          </a:p>
        </p:txBody>
      </p:sp>
    </p:spTree>
    <p:extLst>
      <p:ext uri="{BB962C8B-B14F-4D97-AF65-F5344CB8AC3E}">
        <p14:creationId xmlns:p14="http://schemas.microsoft.com/office/powerpoint/2010/main" val="311856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Cuando SharePoint puede ver</a:t>
            </a:r>
            <a:endParaRPr lang="es-ES" dirty="0"/>
          </a:p>
        </p:txBody>
      </p:sp>
      <p:grpSp>
        <p:nvGrpSpPr>
          <p:cNvPr id="12" name="Group 11">
            <a:extLst>
              <a:ext uri="{FF2B5EF4-FFF2-40B4-BE49-F238E27FC236}">
                <a16:creationId xmlns:a16="http://schemas.microsoft.com/office/drawing/2014/main" id="{13EB3063-4979-46FE-9EF3-331951452260}"/>
              </a:ext>
            </a:extLst>
          </p:cNvPr>
          <p:cNvGrpSpPr/>
          <p:nvPr/>
        </p:nvGrpSpPr>
        <p:grpSpPr>
          <a:xfrm>
            <a:off x="2185217" y="2570304"/>
            <a:ext cx="4318599" cy="4039987"/>
            <a:chOff x="4894127" y="1954530"/>
            <a:chExt cx="4318599" cy="4039987"/>
          </a:xfrm>
        </p:grpSpPr>
        <p:pic>
          <p:nvPicPr>
            <p:cNvPr id="5" name="Content Placeholder 3">
              <a:extLst>
                <a:ext uri="{FF2B5EF4-FFF2-40B4-BE49-F238E27FC236}">
                  <a16:creationId xmlns:a16="http://schemas.microsoft.com/office/drawing/2014/main" id="{29ABF11A-9F4E-4B9A-8901-444D87091EF1}"/>
                </a:ext>
              </a:extLst>
            </p:cNvPr>
            <p:cNvPicPr>
              <a:picLocks noChangeAspect="1"/>
            </p:cNvPicPr>
            <p:nvPr/>
          </p:nvPicPr>
          <p:blipFill>
            <a:blip r:embed="rId3"/>
            <a:stretch>
              <a:fillRect/>
            </a:stretch>
          </p:blipFill>
          <p:spPr>
            <a:xfrm>
              <a:off x="5593340" y="1954530"/>
              <a:ext cx="3619386" cy="4039987"/>
            </a:xfrm>
            <a:prstGeom prst="rect">
              <a:avLst/>
            </a:prstGeom>
          </p:spPr>
        </p:pic>
        <p:pic>
          <p:nvPicPr>
            <p:cNvPr id="8" name="Picture 7">
              <a:extLst>
                <a:ext uri="{FF2B5EF4-FFF2-40B4-BE49-F238E27FC236}">
                  <a16:creationId xmlns:a16="http://schemas.microsoft.com/office/drawing/2014/main" id="{60C2AB39-DF44-41A5-AEB2-FB941D30E419}"/>
                </a:ext>
              </a:extLst>
            </p:cNvPr>
            <p:cNvPicPr>
              <a:picLocks noChangeAspect="1"/>
            </p:cNvPicPr>
            <p:nvPr/>
          </p:nvPicPr>
          <p:blipFill>
            <a:blip r:embed="rId4"/>
            <a:stretch>
              <a:fillRect/>
            </a:stretch>
          </p:blipFill>
          <p:spPr>
            <a:xfrm>
              <a:off x="4894127" y="2396490"/>
              <a:ext cx="826770" cy="826770"/>
            </a:xfrm>
            <a:prstGeom prst="rect">
              <a:avLst/>
            </a:prstGeom>
          </p:spPr>
        </p:pic>
      </p:grpSp>
      <p:grpSp>
        <p:nvGrpSpPr>
          <p:cNvPr id="9" name="Group 8">
            <a:extLst>
              <a:ext uri="{FF2B5EF4-FFF2-40B4-BE49-F238E27FC236}">
                <a16:creationId xmlns:a16="http://schemas.microsoft.com/office/drawing/2014/main" id="{AB87CA20-3189-4138-BD6A-A4A188650EC6}"/>
              </a:ext>
            </a:extLst>
          </p:cNvPr>
          <p:cNvGrpSpPr/>
          <p:nvPr/>
        </p:nvGrpSpPr>
        <p:grpSpPr>
          <a:xfrm>
            <a:off x="8492490" y="3086082"/>
            <a:ext cx="2800350" cy="3104857"/>
            <a:chOff x="9144000" y="3228866"/>
            <a:chExt cx="2800350" cy="3104857"/>
          </a:xfrm>
        </p:grpSpPr>
        <p:pic>
          <p:nvPicPr>
            <p:cNvPr id="10" name="Picture 9">
              <a:extLst>
                <a:ext uri="{FF2B5EF4-FFF2-40B4-BE49-F238E27FC236}">
                  <a16:creationId xmlns:a16="http://schemas.microsoft.com/office/drawing/2014/main" id="{B3C943C4-2473-4D0B-B930-CCD43E2B0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7787" y="3228866"/>
              <a:ext cx="1412776" cy="1412776"/>
            </a:xfrm>
            <a:prstGeom prst="rect">
              <a:avLst/>
            </a:prstGeom>
          </p:spPr>
        </p:pic>
        <p:sp>
          <p:nvSpPr>
            <p:cNvPr id="11" name="TextBox 10">
              <a:extLst>
                <a:ext uri="{FF2B5EF4-FFF2-40B4-BE49-F238E27FC236}">
                  <a16:creationId xmlns:a16="http://schemas.microsoft.com/office/drawing/2014/main" id="{258ABB38-CD38-436E-B6D2-2A40512B256B}"/>
                </a:ext>
              </a:extLst>
            </p:cNvPr>
            <p:cNvSpPr txBox="1"/>
            <p:nvPr/>
          </p:nvSpPr>
          <p:spPr>
            <a:xfrm>
              <a:off x="9144000" y="4856395"/>
              <a:ext cx="2800350" cy="1477328"/>
            </a:xfrm>
            <a:prstGeom prst="rect">
              <a:avLst/>
            </a:prstGeom>
            <a:noFill/>
          </p:spPr>
          <p:txBody>
            <a:bodyPr wrap="square" lIns="0" tIns="0" rIns="0" bIns="0" rtlCol="0">
              <a:spAutoFit/>
            </a:bodyPr>
            <a:lstStyle/>
            <a:p>
              <a:pPr algn="ctr"/>
              <a:r>
                <a:rPr lang="es-ES" sz="2400" spc="-70" dirty="0" err="1">
                  <a:gradFill>
                    <a:gsLst>
                      <a:gs pos="2917">
                        <a:schemeClr val="bg2"/>
                      </a:gs>
                      <a:gs pos="95000">
                        <a:schemeClr val="bg2"/>
                      </a:gs>
                    </a:gsLst>
                    <a:lin ang="5400000" scaled="0"/>
                  </a:gradFill>
                </a:rPr>
                <a:t>Image</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Analyze</a:t>
              </a:r>
              <a:endParaRPr lang="es-ES" sz="2400" spc="-70" dirty="0">
                <a:gradFill>
                  <a:gsLst>
                    <a:gs pos="2917">
                      <a:schemeClr val="bg2"/>
                    </a:gs>
                    <a:gs pos="95000">
                      <a:schemeClr val="bg2"/>
                    </a:gs>
                  </a:gsLst>
                  <a:lin ang="5400000" scaled="0"/>
                </a:gradFill>
              </a:endParaRPr>
            </a:p>
            <a:p>
              <a:pPr algn="ctr"/>
              <a:r>
                <a:rPr lang="es-ES" sz="2400" spc="-70" dirty="0" err="1">
                  <a:gradFill>
                    <a:gsLst>
                      <a:gs pos="2917">
                        <a:schemeClr val="bg2"/>
                      </a:gs>
                      <a:gs pos="95000">
                        <a:schemeClr val="bg2"/>
                      </a:gs>
                    </a:gsLst>
                    <a:lin ang="5400000" scaled="0"/>
                  </a:gradFill>
                </a:rPr>
                <a:t>Celebrity</a:t>
              </a:r>
              <a:r>
                <a:rPr lang="es-ES" sz="2400" spc="-70" dirty="0">
                  <a:gradFill>
                    <a:gsLst>
                      <a:gs pos="2917">
                        <a:schemeClr val="bg2"/>
                      </a:gs>
                      <a:gs pos="95000">
                        <a:schemeClr val="bg2"/>
                      </a:gs>
                    </a:gsLst>
                    <a:lin ang="5400000" scaled="0"/>
                  </a:gradFill>
                </a:rPr>
                <a:t> </a:t>
              </a:r>
            </a:p>
            <a:p>
              <a:pPr algn="ctr"/>
              <a:r>
                <a:rPr lang="es-ES" sz="2400" spc="-70" dirty="0" err="1">
                  <a:gradFill>
                    <a:gsLst>
                      <a:gs pos="2917">
                        <a:schemeClr val="bg2"/>
                      </a:gs>
                      <a:gs pos="95000">
                        <a:schemeClr val="bg2"/>
                      </a:gs>
                    </a:gsLst>
                    <a:lin ang="5400000" scaled="0"/>
                  </a:gradFill>
                </a:rPr>
                <a:t>Gender</a:t>
              </a:r>
              <a:endParaRPr lang="es-ES" sz="2400" spc="-70" dirty="0">
                <a:gradFill>
                  <a:gsLst>
                    <a:gs pos="2917">
                      <a:schemeClr val="bg2"/>
                    </a:gs>
                    <a:gs pos="95000">
                      <a:schemeClr val="bg2"/>
                    </a:gs>
                  </a:gsLst>
                  <a:lin ang="5400000" scaled="0"/>
                </a:gradFill>
              </a:endParaRPr>
            </a:p>
            <a:p>
              <a:pPr algn="ctr"/>
              <a:r>
                <a:rPr lang="es-ES" sz="2400" spc="-70" dirty="0">
                  <a:gradFill>
                    <a:gsLst>
                      <a:gs pos="2917">
                        <a:schemeClr val="bg2"/>
                      </a:gs>
                      <a:gs pos="95000">
                        <a:schemeClr val="bg2"/>
                      </a:gs>
                    </a:gsLst>
                    <a:lin ang="5400000" scaled="0"/>
                  </a:gradFill>
                </a:rPr>
                <a:t>Age</a:t>
              </a:r>
            </a:p>
          </p:txBody>
        </p:sp>
      </p:grpSp>
    </p:spTree>
    <p:extLst>
      <p:ext uri="{BB962C8B-B14F-4D97-AF65-F5344CB8AC3E}">
        <p14:creationId xmlns:p14="http://schemas.microsoft.com/office/powerpoint/2010/main" val="237857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Cuando SharePoint puede leer</a:t>
            </a:r>
          </a:p>
        </p:txBody>
      </p:sp>
      <p:grpSp>
        <p:nvGrpSpPr>
          <p:cNvPr id="12" name="Group 11">
            <a:extLst>
              <a:ext uri="{FF2B5EF4-FFF2-40B4-BE49-F238E27FC236}">
                <a16:creationId xmlns:a16="http://schemas.microsoft.com/office/drawing/2014/main" id="{13EB3063-4979-46FE-9EF3-331951452260}"/>
              </a:ext>
            </a:extLst>
          </p:cNvPr>
          <p:cNvGrpSpPr/>
          <p:nvPr/>
        </p:nvGrpSpPr>
        <p:grpSpPr>
          <a:xfrm>
            <a:off x="2139497" y="2499307"/>
            <a:ext cx="4318599" cy="4039987"/>
            <a:chOff x="4894127" y="1954530"/>
            <a:chExt cx="4318599" cy="4039987"/>
          </a:xfrm>
        </p:grpSpPr>
        <p:pic>
          <p:nvPicPr>
            <p:cNvPr id="5" name="Content Placeholder 3">
              <a:extLst>
                <a:ext uri="{FF2B5EF4-FFF2-40B4-BE49-F238E27FC236}">
                  <a16:creationId xmlns:a16="http://schemas.microsoft.com/office/drawing/2014/main" id="{29ABF11A-9F4E-4B9A-8901-444D87091EF1}"/>
                </a:ext>
              </a:extLst>
            </p:cNvPr>
            <p:cNvPicPr>
              <a:picLocks noChangeAspect="1"/>
            </p:cNvPicPr>
            <p:nvPr/>
          </p:nvPicPr>
          <p:blipFill>
            <a:blip r:embed="rId3"/>
            <a:stretch>
              <a:fillRect/>
            </a:stretch>
          </p:blipFill>
          <p:spPr>
            <a:xfrm>
              <a:off x="5593340" y="1954530"/>
              <a:ext cx="3619386" cy="4039987"/>
            </a:xfrm>
            <a:prstGeom prst="rect">
              <a:avLst/>
            </a:prstGeom>
          </p:spPr>
        </p:pic>
        <p:pic>
          <p:nvPicPr>
            <p:cNvPr id="8" name="Picture 7">
              <a:extLst>
                <a:ext uri="{FF2B5EF4-FFF2-40B4-BE49-F238E27FC236}">
                  <a16:creationId xmlns:a16="http://schemas.microsoft.com/office/drawing/2014/main" id="{60C2AB39-DF44-41A5-AEB2-FB941D30E419}"/>
                </a:ext>
              </a:extLst>
            </p:cNvPr>
            <p:cNvPicPr>
              <a:picLocks noChangeAspect="1"/>
            </p:cNvPicPr>
            <p:nvPr/>
          </p:nvPicPr>
          <p:blipFill>
            <a:blip r:embed="rId4"/>
            <a:stretch>
              <a:fillRect/>
            </a:stretch>
          </p:blipFill>
          <p:spPr>
            <a:xfrm>
              <a:off x="4894127" y="2396490"/>
              <a:ext cx="826770" cy="826770"/>
            </a:xfrm>
            <a:prstGeom prst="rect">
              <a:avLst/>
            </a:prstGeom>
          </p:spPr>
        </p:pic>
      </p:grpSp>
      <p:grpSp>
        <p:nvGrpSpPr>
          <p:cNvPr id="9" name="Group 8">
            <a:extLst>
              <a:ext uri="{FF2B5EF4-FFF2-40B4-BE49-F238E27FC236}">
                <a16:creationId xmlns:a16="http://schemas.microsoft.com/office/drawing/2014/main" id="{AB87CA20-3189-4138-BD6A-A4A188650EC6}"/>
              </a:ext>
            </a:extLst>
          </p:cNvPr>
          <p:cNvGrpSpPr/>
          <p:nvPr/>
        </p:nvGrpSpPr>
        <p:grpSpPr>
          <a:xfrm>
            <a:off x="8492490" y="3086082"/>
            <a:ext cx="2800350" cy="3104857"/>
            <a:chOff x="9144000" y="3228866"/>
            <a:chExt cx="2800350" cy="3104857"/>
          </a:xfrm>
        </p:grpSpPr>
        <p:pic>
          <p:nvPicPr>
            <p:cNvPr id="10" name="Picture 9">
              <a:extLst>
                <a:ext uri="{FF2B5EF4-FFF2-40B4-BE49-F238E27FC236}">
                  <a16:creationId xmlns:a16="http://schemas.microsoft.com/office/drawing/2014/main" id="{B3C943C4-2473-4D0B-B930-CCD43E2B0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7787" y="3228866"/>
              <a:ext cx="1412776" cy="1412776"/>
            </a:xfrm>
            <a:prstGeom prst="rect">
              <a:avLst/>
            </a:prstGeom>
          </p:spPr>
        </p:pic>
        <p:sp>
          <p:nvSpPr>
            <p:cNvPr id="11" name="TextBox 10">
              <a:extLst>
                <a:ext uri="{FF2B5EF4-FFF2-40B4-BE49-F238E27FC236}">
                  <a16:creationId xmlns:a16="http://schemas.microsoft.com/office/drawing/2014/main" id="{258ABB38-CD38-436E-B6D2-2A40512B256B}"/>
                </a:ext>
              </a:extLst>
            </p:cNvPr>
            <p:cNvSpPr txBox="1"/>
            <p:nvPr/>
          </p:nvSpPr>
          <p:spPr>
            <a:xfrm>
              <a:off x="9144000" y="4856395"/>
              <a:ext cx="2800350" cy="1477328"/>
            </a:xfrm>
            <a:prstGeom prst="rect">
              <a:avLst/>
            </a:prstGeom>
            <a:noFill/>
          </p:spPr>
          <p:txBody>
            <a:bodyPr wrap="square" lIns="0" tIns="0" rIns="0" bIns="0" rtlCol="0">
              <a:spAutoFit/>
            </a:bodyPr>
            <a:lstStyle/>
            <a:p>
              <a:pPr algn="ctr"/>
              <a:r>
                <a:rPr lang="es-ES" sz="2400" spc="-70" dirty="0">
                  <a:gradFill>
                    <a:gsLst>
                      <a:gs pos="2917">
                        <a:schemeClr val="bg2"/>
                      </a:gs>
                      <a:gs pos="95000">
                        <a:schemeClr val="bg2"/>
                      </a:gs>
                    </a:gsLst>
                    <a:lin ang="5400000" scaled="0"/>
                  </a:gradFill>
                </a:rPr>
                <a:t>OCR </a:t>
              </a:r>
              <a:r>
                <a:rPr lang="es-ES" sz="2400" spc="-70" dirty="0" err="1">
                  <a:gradFill>
                    <a:gsLst>
                      <a:gs pos="2917">
                        <a:schemeClr val="bg2"/>
                      </a:gs>
                      <a:gs pos="95000">
                        <a:schemeClr val="bg2"/>
                      </a:gs>
                    </a:gsLst>
                    <a:lin ang="5400000" scaled="0"/>
                  </a:gradFill>
                </a:rPr>
                <a:t>Analyze</a:t>
              </a:r>
              <a:endParaRPr lang="es-ES" sz="2400" spc="-70" dirty="0">
                <a:gradFill>
                  <a:gsLst>
                    <a:gs pos="2917">
                      <a:schemeClr val="bg2"/>
                    </a:gs>
                    <a:gs pos="95000">
                      <a:schemeClr val="bg2"/>
                    </a:gs>
                  </a:gsLst>
                  <a:lin ang="5400000" scaled="0"/>
                </a:gradFill>
              </a:endParaRPr>
            </a:p>
            <a:p>
              <a:pPr algn="ctr"/>
              <a:r>
                <a:rPr lang="es-ES" sz="2400" spc="-70" dirty="0">
                  <a:gradFill>
                    <a:gsLst>
                      <a:gs pos="2917">
                        <a:schemeClr val="bg2"/>
                      </a:gs>
                      <a:gs pos="95000">
                        <a:schemeClr val="bg2"/>
                      </a:gs>
                    </a:gsLst>
                    <a:lin ang="5400000" scaled="0"/>
                  </a:gradFill>
                </a:rPr>
                <a:t>Handwriting </a:t>
              </a:r>
              <a:r>
                <a:rPr lang="es-ES" sz="2400" spc="-70" dirty="0" err="1">
                  <a:gradFill>
                    <a:gsLst>
                      <a:gs pos="2917">
                        <a:schemeClr val="bg2"/>
                      </a:gs>
                      <a:gs pos="95000">
                        <a:schemeClr val="bg2"/>
                      </a:gs>
                    </a:gsLst>
                    <a:lin ang="5400000" scaled="0"/>
                  </a:gradFill>
                </a:rPr>
                <a:t>Analyze</a:t>
              </a:r>
              <a:endParaRPr lang="es-ES" sz="2400" spc="-70" dirty="0">
                <a:gradFill>
                  <a:gsLst>
                    <a:gs pos="2917">
                      <a:schemeClr val="bg2"/>
                    </a:gs>
                    <a:gs pos="95000">
                      <a:schemeClr val="bg2"/>
                    </a:gs>
                  </a:gsLst>
                  <a:lin ang="5400000" scaled="0"/>
                </a:gradFill>
              </a:endParaRPr>
            </a:p>
            <a:p>
              <a:pPr algn="ctr"/>
              <a:r>
                <a:rPr lang="es-ES" sz="2400" spc="-70" dirty="0">
                  <a:gradFill>
                    <a:gsLst>
                      <a:gs pos="2917">
                        <a:schemeClr val="bg2"/>
                      </a:gs>
                      <a:gs pos="95000">
                        <a:schemeClr val="bg2"/>
                      </a:gs>
                    </a:gsLst>
                    <a:lin ang="5400000" scaled="0"/>
                  </a:gradFill>
                </a:rPr>
                <a:t>Text</a:t>
              </a:r>
            </a:p>
            <a:p>
              <a:pPr algn="ctr"/>
              <a:r>
                <a:rPr lang="es-ES" sz="2400" spc="-70" dirty="0" err="1">
                  <a:gradFill>
                    <a:gsLst>
                      <a:gs pos="2917">
                        <a:schemeClr val="bg2"/>
                      </a:gs>
                      <a:gs pos="95000">
                        <a:schemeClr val="bg2"/>
                      </a:gs>
                    </a:gsLst>
                    <a:lin ang="5400000" scaled="0"/>
                  </a:gradFill>
                </a:rPr>
                <a:t>Language</a:t>
              </a:r>
              <a:endParaRPr lang="es-ES" sz="2400" spc="-70" dirty="0">
                <a:gradFill>
                  <a:gsLst>
                    <a:gs pos="2917">
                      <a:schemeClr val="bg2"/>
                    </a:gs>
                    <a:gs pos="95000">
                      <a:schemeClr val="bg2"/>
                    </a:gs>
                  </a:gsLst>
                  <a:lin ang="5400000" scaled="0"/>
                </a:gradFill>
              </a:endParaRPr>
            </a:p>
          </p:txBody>
        </p:sp>
      </p:grpSp>
    </p:spTree>
    <p:extLst>
      <p:ext uri="{BB962C8B-B14F-4D97-AF65-F5344CB8AC3E}">
        <p14:creationId xmlns:p14="http://schemas.microsoft.com/office/powerpoint/2010/main" val="267563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SharePoint también puede encontrar...</a:t>
            </a:r>
            <a:endParaRPr lang="es-ES" dirty="0"/>
          </a:p>
        </p:txBody>
      </p:sp>
      <p:grpSp>
        <p:nvGrpSpPr>
          <p:cNvPr id="7" name="Group 6">
            <a:extLst>
              <a:ext uri="{FF2B5EF4-FFF2-40B4-BE49-F238E27FC236}">
                <a16:creationId xmlns:a16="http://schemas.microsoft.com/office/drawing/2014/main" id="{D684F9FA-81EB-4284-952E-CB929403A063}"/>
              </a:ext>
            </a:extLst>
          </p:cNvPr>
          <p:cNvGrpSpPr/>
          <p:nvPr/>
        </p:nvGrpSpPr>
        <p:grpSpPr>
          <a:xfrm>
            <a:off x="2412153" y="1785629"/>
            <a:ext cx="3785993" cy="4856347"/>
            <a:chOff x="5098203" y="1311571"/>
            <a:chExt cx="3785993" cy="4856347"/>
          </a:xfrm>
        </p:grpSpPr>
        <p:pic>
          <p:nvPicPr>
            <p:cNvPr id="4" name="Content Placeholder 3">
              <a:extLst>
                <a:ext uri="{FF2B5EF4-FFF2-40B4-BE49-F238E27FC236}">
                  <a16:creationId xmlns:a16="http://schemas.microsoft.com/office/drawing/2014/main" id="{0401DFB7-DB9E-4F9D-AB88-ADFDE00CB9AB}"/>
                </a:ext>
              </a:extLst>
            </p:cNvPr>
            <p:cNvPicPr>
              <a:picLocks noChangeAspect="1"/>
            </p:cNvPicPr>
            <p:nvPr/>
          </p:nvPicPr>
          <p:blipFill>
            <a:blip r:embed="rId3"/>
            <a:stretch>
              <a:fillRect/>
            </a:stretch>
          </p:blipFill>
          <p:spPr>
            <a:xfrm>
              <a:off x="5726430" y="1311571"/>
              <a:ext cx="3157766" cy="4856347"/>
            </a:xfrm>
            <a:prstGeom prst="rect">
              <a:avLst/>
            </a:prstGeom>
          </p:spPr>
        </p:pic>
        <p:pic>
          <p:nvPicPr>
            <p:cNvPr id="5" name="Picture 4">
              <a:extLst>
                <a:ext uri="{FF2B5EF4-FFF2-40B4-BE49-F238E27FC236}">
                  <a16:creationId xmlns:a16="http://schemas.microsoft.com/office/drawing/2014/main" id="{C57759FD-760F-4EB2-9BFF-7F95D7BDA603}"/>
                </a:ext>
              </a:extLst>
            </p:cNvPr>
            <p:cNvPicPr>
              <a:picLocks noChangeAspect="1"/>
            </p:cNvPicPr>
            <p:nvPr/>
          </p:nvPicPr>
          <p:blipFill>
            <a:blip r:embed="rId4"/>
            <a:stretch>
              <a:fillRect/>
            </a:stretch>
          </p:blipFill>
          <p:spPr>
            <a:xfrm>
              <a:off x="5098203" y="3025140"/>
              <a:ext cx="826770" cy="826770"/>
            </a:xfrm>
            <a:prstGeom prst="rect">
              <a:avLst/>
            </a:prstGeom>
          </p:spPr>
        </p:pic>
      </p:grpSp>
      <p:grpSp>
        <p:nvGrpSpPr>
          <p:cNvPr id="8" name="Group 7">
            <a:extLst>
              <a:ext uri="{FF2B5EF4-FFF2-40B4-BE49-F238E27FC236}">
                <a16:creationId xmlns:a16="http://schemas.microsoft.com/office/drawing/2014/main" id="{ABDFA795-2128-4F33-867F-9A7F3180F9AD}"/>
              </a:ext>
            </a:extLst>
          </p:cNvPr>
          <p:cNvGrpSpPr/>
          <p:nvPr/>
        </p:nvGrpSpPr>
        <p:grpSpPr>
          <a:xfrm>
            <a:off x="8492490" y="3086082"/>
            <a:ext cx="2800350" cy="2735525"/>
            <a:chOff x="9144000" y="3228866"/>
            <a:chExt cx="2800350" cy="2735525"/>
          </a:xfrm>
        </p:grpSpPr>
        <p:pic>
          <p:nvPicPr>
            <p:cNvPr id="9" name="Picture 8">
              <a:extLst>
                <a:ext uri="{FF2B5EF4-FFF2-40B4-BE49-F238E27FC236}">
                  <a16:creationId xmlns:a16="http://schemas.microsoft.com/office/drawing/2014/main" id="{452E9B5C-3E2E-4D54-8DE8-D9C4AD878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7787" y="3228866"/>
              <a:ext cx="1412776" cy="1412776"/>
            </a:xfrm>
            <a:prstGeom prst="rect">
              <a:avLst/>
            </a:prstGeom>
          </p:spPr>
        </p:pic>
        <p:sp>
          <p:nvSpPr>
            <p:cNvPr id="10" name="TextBox 9">
              <a:extLst>
                <a:ext uri="{FF2B5EF4-FFF2-40B4-BE49-F238E27FC236}">
                  <a16:creationId xmlns:a16="http://schemas.microsoft.com/office/drawing/2014/main" id="{F871EA67-7F95-40B9-BDB7-CA68D3D4F8F4}"/>
                </a:ext>
              </a:extLst>
            </p:cNvPr>
            <p:cNvSpPr txBox="1"/>
            <p:nvPr/>
          </p:nvSpPr>
          <p:spPr>
            <a:xfrm>
              <a:off x="9144000" y="4856395"/>
              <a:ext cx="2800350" cy="1107996"/>
            </a:xfrm>
            <a:prstGeom prst="rect">
              <a:avLst/>
            </a:prstGeom>
            <a:noFill/>
          </p:spPr>
          <p:txBody>
            <a:bodyPr wrap="square" lIns="0" tIns="0" rIns="0" bIns="0" rtlCol="0">
              <a:spAutoFit/>
            </a:bodyPr>
            <a:lstStyle/>
            <a:p>
              <a:pPr algn="ctr"/>
              <a:r>
                <a:rPr lang="es-ES" sz="2400" spc="-70" dirty="0">
                  <a:gradFill>
                    <a:gsLst>
                      <a:gs pos="2917">
                        <a:schemeClr val="bg2"/>
                      </a:gs>
                      <a:gs pos="95000">
                        <a:schemeClr val="bg2"/>
                      </a:gs>
                    </a:gsLst>
                    <a:lin ang="5400000" scaled="0"/>
                  </a:gradFill>
                </a:rPr>
                <a:t>Bing </a:t>
              </a:r>
              <a:r>
                <a:rPr lang="es-ES" sz="2400" spc="-70" dirty="0" err="1">
                  <a:gradFill>
                    <a:gsLst>
                      <a:gs pos="2917">
                        <a:schemeClr val="bg2"/>
                      </a:gs>
                      <a:gs pos="95000">
                        <a:schemeClr val="bg2"/>
                      </a:gs>
                    </a:gsLst>
                    <a:lin ang="5400000" scaled="0"/>
                  </a:gradFill>
                </a:rPr>
                <a:t>Search</a:t>
              </a:r>
              <a:endParaRPr lang="es-ES" sz="2400" spc="-70" dirty="0">
                <a:gradFill>
                  <a:gsLst>
                    <a:gs pos="2917">
                      <a:schemeClr val="bg2"/>
                    </a:gs>
                    <a:gs pos="95000">
                      <a:schemeClr val="bg2"/>
                    </a:gs>
                  </a:gsLst>
                  <a:lin ang="5400000" scaled="0"/>
                </a:gradFill>
              </a:endParaRPr>
            </a:p>
            <a:p>
              <a:pPr algn="ctr"/>
              <a:r>
                <a:rPr lang="es-ES" sz="2400" spc="-70" dirty="0">
                  <a:gradFill>
                    <a:gsLst>
                      <a:gs pos="2917">
                        <a:schemeClr val="bg2"/>
                      </a:gs>
                      <a:gs pos="95000">
                        <a:schemeClr val="bg2"/>
                      </a:gs>
                    </a:gsLst>
                    <a:lin ang="5400000" scaled="0"/>
                  </a:gradFill>
                </a:rPr>
                <a:t>(</a:t>
              </a:r>
              <a:r>
                <a:rPr lang="es-ES" sz="2400" spc="-70" dirty="0" err="1">
                  <a:gradFill>
                    <a:gsLst>
                      <a:gs pos="2917">
                        <a:schemeClr val="bg2"/>
                      </a:gs>
                      <a:gs pos="95000">
                        <a:schemeClr val="bg2"/>
                      </a:gs>
                    </a:gsLst>
                    <a:lin ang="5400000" scaled="0"/>
                  </a:gradFill>
                </a:rPr>
                <a:t>Services</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Combination</a:t>
              </a:r>
              <a:r>
                <a:rPr lang="es-ES" sz="2400" spc="-70" dirty="0">
                  <a:gradFill>
                    <a:gsLst>
                      <a:gs pos="2917">
                        <a:schemeClr val="bg2"/>
                      </a:gs>
                      <a:gs pos="95000">
                        <a:schemeClr val="bg2"/>
                      </a:gs>
                    </a:gsLst>
                    <a:lin ang="5400000" scaled="0"/>
                  </a:gradFill>
                </a:rPr>
                <a:t>)</a:t>
              </a:r>
            </a:p>
          </p:txBody>
        </p:sp>
      </p:grpSp>
    </p:spTree>
    <p:extLst>
      <p:ext uri="{BB962C8B-B14F-4D97-AF65-F5344CB8AC3E}">
        <p14:creationId xmlns:p14="http://schemas.microsoft.com/office/powerpoint/2010/main" val="271605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Y si SharePoint pudiera entender...</a:t>
            </a:r>
          </a:p>
        </p:txBody>
      </p:sp>
      <p:grpSp>
        <p:nvGrpSpPr>
          <p:cNvPr id="8" name="Group 7">
            <a:extLst>
              <a:ext uri="{FF2B5EF4-FFF2-40B4-BE49-F238E27FC236}">
                <a16:creationId xmlns:a16="http://schemas.microsoft.com/office/drawing/2014/main" id="{82F01140-5D1C-42EA-8EE6-9CE2019B2B6B}"/>
              </a:ext>
            </a:extLst>
          </p:cNvPr>
          <p:cNvGrpSpPr/>
          <p:nvPr/>
        </p:nvGrpSpPr>
        <p:grpSpPr>
          <a:xfrm>
            <a:off x="8492490" y="3086082"/>
            <a:ext cx="2800350" cy="2735525"/>
            <a:chOff x="9144000" y="3228866"/>
            <a:chExt cx="2800350" cy="2735525"/>
          </a:xfrm>
        </p:grpSpPr>
        <p:pic>
          <p:nvPicPr>
            <p:cNvPr id="9" name="Picture 8">
              <a:extLst>
                <a:ext uri="{FF2B5EF4-FFF2-40B4-BE49-F238E27FC236}">
                  <a16:creationId xmlns:a16="http://schemas.microsoft.com/office/drawing/2014/main" id="{72BDAAB5-B9C1-496E-8098-A3F28FAB7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7787" y="3228866"/>
              <a:ext cx="1412776" cy="1412776"/>
            </a:xfrm>
            <a:prstGeom prst="rect">
              <a:avLst/>
            </a:prstGeom>
          </p:spPr>
        </p:pic>
        <p:sp>
          <p:nvSpPr>
            <p:cNvPr id="10" name="TextBox 9">
              <a:extLst>
                <a:ext uri="{FF2B5EF4-FFF2-40B4-BE49-F238E27FC236}">
                  <a16:creationId xmlns:a16="http://schemas.microsoft.com/office/drawing/2014/main" id="{F1525B0B-4693-44B3-B762-4FF3C643DCE1}"/>
                </a:ext>
              </a:extLst>
            </p:cNvPr>
            <p:cNvSpPr txBox="1"/>
            <p:nvPr/>
          </p:nvSpPr>
          <p:spPr>
            <a:xfrm>
              <a:off x="9144000" y="4856395"/>
              <a:ext cx="2800350" cy="1107996"/>
            </a:xfrm>
            <a:prstGeom prst="rect">
              <a:avLst/>
            </a:prstGeom>
            <a:noFill/>
          </p:spPr>
          <p:txBody>
            <a:bodyPr wrap="square" lIns="0" tIns="0" rIns="0" bIns="0" rtlCol="0">
              <a:spAutoFit/>
            </a:bodyPr>
            <a:lstStyle/>
            <a:p>
              <a:pPr algn="ctr"/>
              <a:r>
                <a:rPr lang="es-ES" sz="2400" spc="-70" dirty="0">
                  <a:gradFill>
                    <a:gsLst>
                      <a:gs pos="2917">
                        <a:schemeClr val="bg2"/>
                      </a:gs>
                      <a:gs pos="95000">
                        <a:schemeClr val="bg2"/>
                      </a:gs>
                    </a:gsLst>
                    <a:lin ang="5400000" scaled="0"/>
                  </a:gradFill>
                </a:rPr>
                <a:t>Bing </a:t>
              </a:r>
              <a:r>
                <a:rPr lang="es-ES" sz="2400" spc="-70" dirty="0" err="1">
                  <a:gradFill>
                    <a:gsLst>
                      <a:gs pos="2917">
                        <a:schemeClr val="bg2"/>
                      </a:gs>
                      <a:gs pos="95000">
                        <a:schemeClr val="bg2"/>
                      </a:gs>
                    </a:gsLst>
                    <a:lin ang="5400000" scaled="0"/>
                  </a:gradFill>
                </a:rPr>
                <a:t>Translation</a:t>
              </a:r>
              <a:endParaRPr lang="es-ES" sz="2400" spc="-70" dirty="0">
                <a:gradFill>
                  <a:gsLst>
                    <a:gs pos="2917">
                      <a:schemeClr val="bg2"/>
                    </a:gs>
                    <a:gs pos="95000">
                      <a:schemeClr val="bg2"/>
                    </a:gs>
                  </a:gsLst>
                  <a:lin ang="5400000" scaled="0"/>
                </a:gradFill>
              </a:endParaRPr>
            </a:p>
            <a:p>
              <a:pPr algn="ctr"/>
              <a:r>
                <a:rPr lang="es-ES" sz="2400" spc="-70" dirty="0">
                  <a:gradFill>
                    <a:gsLst>
                      <a:gs pos="2917">
                        <a:schemeClr val="bg2"/>
                      </a:gs>
                      <a:gs pos="95000">
                        <a:schemeClr val="bg2"/>
                      </a:gs>
                    </a:gsLst>
                    <a:lin ang="5400000" scaled="0"/>
                  </a:gradFill>
                </a:rPr>
                <a:t>(</a:t>
              </a:r>
              <a:r>
                <a:rPr lang="es-ES" sz="2400" spc="-70" dirty="0" err="1">
                  <a:gradFill>
                    <a:gsLst>
                      <a:gs pos="2917">
                        <a:schemeClr val="bg2"/>
                      </a:gs>
                      <a:gs pos="95000">
                        <a:schemeClr val="bg2"/>
                      </a:gs>
                    </a:gsLst>
                    <a:lin ang="5400000" scaled="0"/>
                  </a:gradFill>
                </a:rPr>
                <a:t>Services</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Combination</a:t>
              </a:r>
              <a:r>
                <a:rPr lang="es-ES" sz="2400" spc="-70" dirty="0">
                  <a:gradFill>
                    <a:gsLst>
                      <a:gs pos="2917">
                        <a:schemeClr val="bg2"/>
                      </a:gs>
                      <a:gs pos="95000">
                        <a:schemeClr val="bg2"/>
                      </a:gs>
                    </a:gsLst>
                    <a:lin ang="5400000" scaled="0"/>
                  </a:gradFill>
                </a:rPr>
                <a:t>)</a:t>
              </a:r>
            </a:p>
          </p:txBody>
        </p:sp>
      </p:grpSp>
      <p:grpSp>
        <p:nvGrpSpPr>
          <p:cNvPr id="12" name="Group 11">
            <a:extLst>
              <a:ext uri="{FF2B5EF4-FFF2-40B4-BE49-F238E27FC236}">
                <a16:creationId xmlns:a16="http://schemas.microsoft.com/office/drawing/2014/main" id="{0476C895-3D5D-4F37-8C5C-AAACD953C01E}"/>
              </a:ext>
            </a:extLst>
          </p:cNvPr>
          <p:cNvGrpSpPr/>
          <p:nvPr/>
        </p:nvGrpSpPr>
        <p:grpSpPr>
          <a:xfrm>
            <a:off x="2319886" y="2411730"/>
            <a:ext cx="4719454" cy="4236844"/>
            <a:chOff x="2319886" y="2411730"/>
            <a:chExt cx="4719454" cy="4236844"/>
          </a:xfrm>
        </p:grpSpPr>
        <p:grpSp>
          <p:nvGrpSpPr>
            <p:cNvPr id="7" name="Group 6">
              <a:extLst>
                <a:ext uri="{FF2B5EF4-FFF2-40B4-BE49-F238E27FC236}">
                  <a16:creationId xmlns:a16="http://schemas.microsoft.com/office/drawing/2014/main" id="{4D80F244-0BC2-4CEF-A784-AA494C045D17}"/>
                </a:ext>
              </a:extLst>
            </p:cNvPr>
            <p:cNvGrpSpPr/>
            <p:nvPr/>
          </p:nvGrpSpPr>
          <p:grpSpPr>
            <a:xfrm>
              <a:off x="2319886" y="2411730"/>
              <a:ext cx="4719454" cy="4236844"/>
              <a:chOff x="5017366" y="1828800"/>
              <a:chExt cx="4719454" cy="4236844"/>
            </a:xfrm>
          </p:grpSpPr>
          <p:pic>
            <p:nvPicPr>
              <p:cNvPr id="4" name="Content Placeholder 3">
                <a:extLst>
                  <a:ext uri="{FF2B5EF4-FFF2-40B4-BE49-F238E27FC236}">
                    <a16:creationId xmlns:a16="http://schemas.microsoft.com/office/drawing/2014/main" id="{E3D74788-7C18-49D4-8841-275CCE41730A}"/>
                  </a:ext>
                </a:extLst>
              </p:cNvPr>
              <p:cNvPicPr>
                <a:picLocks noChangeAspect="1"/>
              </p:cNvPicPr>
              <p:nvPr/>
            </p:nvPicPr>
            <p:blipFill>
              <a:blip r:embed="rId4"/>
              <a:stretch>
                <a:fillRect/>
              </a:stretch>
            </p:blipFill>
            <p:spPr>
              <a:xfrm>
                <a:off x="5691535" y="1828800"/>
                <a:ext cx="4045285" cy="4236844"/>
              </a:xfrm>
              <a:prstGeom prst="rect">
                <a:avLst/>
              </a:prstGeom>
            </p:spPr>
          </p:pic>
          <p:pic>
            <p:nvPicPr>
              <p:cNvPr id="5" name="Picture 4">
                <a:extLst>
                  <a:ext uri="{FF2B5EF4-FFF2-40B4-BE49-F238E27FC236}">
                    <a16:creationId xmlns:a16="http://schemas.microsoft.com/office/drawing/2014/main" id="{810F0B67-D5C4-4CF7-A8B0-D06661503AA3}"/>
                  </a:ext>
                </a:extLst>
              </p:cNvPr>
              <p:cNvPicPr>
                <a:picLocks noChangeAspect="1"/>
              </p:cNvPicPr>
              <p:nvPr/>
            </p:nvPicPr>
            <p:blipFill>
              <a:blip r:embed="rId5"/>
              <a:stretch>
                <a:fillRect/>
              </a:stretch>
            </p:blipFill>
            <p:spPr>
              <a:xfrm>
                <a:off x="5017366" y="4659630"/>
                <a:ext cx="826770" cy="826770"/>
              </a:xfrm>
              <a:prstGeom prst="rect">
                <a:avLst/>
              </a:prstGeom>
            </p:spPr>
          </p:pic>
        </p:grpSp>
        <p:pic>
          <p:nvPicPr>
            <p:cNvPr id="11" name="Picture 10">
              <a:extLst>
                <a:ext uri="{FF2B5EF4-FFF2-40B4-BE49-F238E27FC236}">
                  <a16:creationId xmlns:a16="http://schemas.microsoft.com/office/drawing/2014/main" id="{AA68045E-37F4-4C1F-AF9E-A2478BA13950}"/>
                </a:ext>
              </a:extLst>
            </p:cNvPr>
            <p:cNvPicPr>
              <a:picLocks noChangeAspect="1"/>
            </p:cNvPicPr>
            <p:nvPr/>
          </p:nvPicPr>
          <p:blipFill>
            <a:blip r:embed="rId5"/>
            <a:stretch>
              <a:fillRect/>
            </a:stretch>
          </p:blipFill>
          <p:spPr>
            <a:xfrm>
              <a:off x="2319886" y="4632960"/>
              <a:ext cx="826770" cy="826770"/>
            </a:xfrm>
            <a:prstGeom prst="rect">
              <a:avLst/>
            </a:prstGeom>
          </p:spPr>
        </p:pic>
      </p:grpSp>
    </p:spTree>
    <p:extLst>
      <p:ext uri="{BB962C8B-B14F-4D97-AF65-F5344CB8AC3E}">
        <p14:creationId xmlns:p14="http://schemas.microsoft.com/office/powerpoint/2010/main" val="243512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Una nota sobre el futuro</a:t>
            </a:r>
            <a:endParaRPr lang="es-ES" dirty="0"/>
          </a:p>
        </p:txBody>
      </p:sp>
      <p:sp>
        <p:nvSpPr>
          <p:cNvPr id="3" name="Marcador de texto 2"/>
          <p:cNvSpPr>
            <a:spLocks noGrp="1"/>
          </p:cNvSpPr>
          <p:nvPr>
            <p:ph type="body" sz="quarter" idx="10"/>
          </p:nvPr>
        </p:nvSpPr>
        <p:spPr>
          <a:xfrm>
            <a:off x="519248" y="1447798"/>
            <a:ext cx="11151917" cy="4564381"/>
          </a:xfrm>
        </p:spPr>
        <p:txBody>
          <a:bodyPr/>
          <a:lstStyle/>
          <a:p>
            <a:r>
              <a:rPr lang="es-ES" dirty="0"/>
              <a:t>SharePoint </a:t>
            </a:r>
            <a:r>
              <a:rPr lang="es-ES" dirty="0" err="1"/>
              <a:t>Conference</a:t>
            </a:r>
            <a:r>
              <a:rPr lang="es-ES" dirty="0"/>
              <a:t> North </a:t>
            </a:r>
            <a:r>
              <a:rPr lang="es-ES" dirty="0" err="1"/>
              <a:t>America</a:t>
            </a:r>
            <a:r>
              <a:rPr lang="es-ES" dirty="0"/>
              <a:t> (21-23 mayo 2018):</a:t>
            </a:r>
          </a:p>
          <a:p>
            <a:pPr lvl="1"/>
            <a:r>
              <a:rPr lang="es-ES" dirty="0"/>
              <a:t>SharePoint Spaces - </a:t>
            </a:r>
            <a:r>
              <a:rPr lang="es-ES" dirty="0" err="1"/>
              <a:t>Three</a:t>
            </a:r>
            <a:r>
              <a:rPr lang="es-ES" dirty="0"/>
              <a:t>-dimensional SharePoint </a:t>
            </a:r>
            <a:r>
              <a:rPr lang="es-ES" dirty="0" err="1"/>
              <a:t>site</a:t>
            </a:r>
            <a:r>
              <a:rPr lang="es-ES" dirty="0"/>
              <a:t> (</a:t>
            </a:r>
            <a:r>
              <a:rPr lang="es-ES" dirty="0" err="1"/>
              <a:t>BabylonJS</a:t>
            </a:r>
            <a:r>
              <a:rPr lang="es-ES" dirty="0"/>
              <a:t>) </a:t>
            </a:r>
            <a:r>
              <a:rPr lang="es-ES" dirty="0" err="1"/>
              <a:t>with</a:t>
            </a:r>
            <a:r>
              <a:rPr lang="es-ES" dirty="0"/>
              <a:t> </a:t>
            </a:r>
            <a:r>
              <a:rPr lang="es-ES" dirty="0" err="1"/>
              <a:t>mixed</a:t>
            </a:r>
            <a:r>
              <a:rPr lang="es-ES" dirty="0"/>
              <a:t> </a:t>
            </a:r>
            <a:r>
              <a:rPr lang="es-ES" dirty="0" err="1"/>
              <a:t>reality</a:t>
            </a:r>
            <a:r>
              <a:rPr lang="es-ES" dirty="0"/>
              <a:t> </a:t>
            </a:r>
            <a:r>
              <a:rPr lang="es-ES" dirty="0" err="1"/>
              <a:t>headset</a:t>
            </a:r>
            <a:endParaRPr lang="es-ES" dirty="0"/>
          </a:p>
          <a:p>
            <a:pPr lvl="1"/>
            <a:r>
              <a:rPr lang="en-US" dirty="0"/>
              <a:t>Scan button in OneDrive Mobile App to capture images and upload to Office 365 automatically</a:t>
            </a:r>
          </a:p>
          <a:p>
            <a:pPr lvl="1"/>
            <a:r>
              <a:rPr lang="en-US" dirty="0"/>
              <a:t>**Where photos exist in SharePoint, recognize objects and extract text from photos</a:t>
            </a:r>
          </a:p>
          <a:p>
            <a:pPr lvl="1"/>
            <a:r>
              <a:rPr lang="en-US"/>
              <a:t>**SharePoint </a:t>
            </a:r>
            <a:r>
              <a:rPr lang="en-US" dirty="0"/>
              <a:t>will use cognitive services to analyze text for sentiment, key phrases, translation and moderation</a:t>
            </a:r>
          </a:p>
          <a:p>
            <a:pPr lvl="1"/>
            <a:r>
              <a:rPr lang="en-US" dirty="0"/>
              <a:t>See announcements:</a:t>
            </a:r>
          </a:p>
          <a:p>
            <a:pPr lvl="2"/>
            <a:r>
              <a:rPr lang="en-US" dirty="0"/>
              <a:t>“Enrich your SharePoint Content with Intelligence and Automation” (</a:t>
            </a:r>
            <a:r>
              <a:rPr lang="en-US" dirty="0">
                <a:hlinkClick r:id="rId3"/>
              </a:rPr>
              <a:t>https://techcommunity.microsoft.com/t5/SharePoint-Blog/Enrich-your-SharePoint-Content-with-Intelligence-and-Automation/ba-p/194174</a:t>
            </a:r>
            <a:r>
              <a:rPr lang="en-US" dirty="0"/>
              <a:t>) </a:t>
            </a:r>
          </a:p>
          <a:p>
            <a:pPr lvl="2"/>
            <a:r>
              <a:rPr lang="en-US" dirty="0"/>
              <a:t>“SharePoint innovations transform content collaboration with mixed reality and AI” (</a:t>
            </a:r>
            <a:r>
              <a:rPr lang="en-US" dirty="0">
                <a:hlinkClick r:id="rId4"/>
              </a:rPr>
              <a:t>https://www.microsoft.com/en-us/microsoft-365/blog/2018/05/21/sharepoint-innovations-transform-content-collaboration-with-mixed-reality-and-ai/</a:t>
            </a:r>
            <a:r>
              <a:rPr lang="en-US" dirty="0"/>
              <a:t>) </a:t>
            </a:r>
          </a:p>
          <a:p>
            <a:pPr lvl="1"/>
            <a:endParaRPr lang="es-ES" dirty="0"/>
          </a:p>
        </p:txBody>
      </p:sp>
    </p:spTree>
    <p:extLst>
      <p:ext uri="{BB962C8B-B14F-4D97-AF65-F5344CB8AC3E}">
        <p14:creationId xmlns:p14="http://schemas.microsoft.com/office/powerpoint/2010/main" val="34020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Conclusiones</a:t>
            </a:r>
            <a:endParaRPr lang="es-ES" dirty="0"/>
          </a:p>
        </p:txBody>
      </p:sp>
      <p:sp>
        <p:nvSpPr>
          <p:cNvPr id="3" name="Marcador de texto 2"/>
          <p:cNvSpPr>
            <a:spLocks noGrp="1"/>
          </p:cNvSpPr>
          <p:nvPr>
            <p:ph type="body" sz="quarter" idx="10"/>
          </p:nvPr>
        </p:nvSpPr>
        <p:spPr/>
        <p:txBody>
          <a:bodyPr/>
          <a:lstStyle/>
          <a:p>
            <a:r>
              <a:rPr lang="es-ES" dirty="0"/>
              <a:t>Azure y SharePoint...  Una gran combinación</a:t>
            </a:r>
          </a:p>
          <a:p>
            <a:r>
              <a:rPr lang="es-ES" dirty="0"/>
              <a:t>Azure </a:t>
            </a:r>
            <a:r>
              <a:rPr lang="es-ES" dirty="0" err="1"/>
              <a:t>Cognitive</a:t>
            </a:r>
            <a:r>
              <a:rPr lang="es-ES" dirty="0"/>
              <a:t> </a:t>
            </a:r>
            <a:r>
              <a:rPr lang="es-ES" dirty="0" err="1"/>
              <a:t>Services</a:t>
            </a:r>
            <a:r>
              <a:rPr lang="es-ES" dirty="0"/>
              <a:t>: fáciles de usar y programar, baratos </a:t>
            </a:r>
          </a:p>
          <a:p>
            <a:r>
              <a:rPr lang="es-ES" dirty="0"/>
              <a:t>Microsoft ya tiene todos los ladrillos listos, ahora esta comenzando a ensamblar la casa...</a:t>
            </a:r>
          </a:p>
        </p:txBody>
      </p:sp>
    </p:spTree>
    <p:extLst>
      <p:ext uri="{BB962C8B-B14F-4D97-AF65-F5344CB8AC3E}">
        <p14:creationId xmlns:p14="http://schemas.microsoft.com/office/powerpoint/2010/main" val="3555964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sz="quarter" idx="10"/>
          </p:nvPr>
        </p:nvSpPr>
        <p:spPr/>
        <p:txBody>
          <a:bodyPr/>
          <a:lstStyle/>
          <a:p>
            <a:endParaRPr lang="es-ES" dirty="0"/>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s-E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s-E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s-E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s-E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s-E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s-E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s-ES" sz="2000" b="0" i="0" u="none" strike="noStrike" kern="1200" cap="none" spc="0" normalizeH="0" baseline="0" noProof="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s-E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s-ES"/>
              <a:t>Please, fill your SP &amp; Office 365 Saturday Madrid passport if you want to participate.</a:t>
            </a:r>
          </a:p>
          <a:p>
            <a:r>
              <a:rPr lang="es-ES"/>
              <a:t>You can win one of these gifts:</a:t>
            </a:r>
            <a:endParaRPr lang="es-ES" dirty="0"/>
          </a:p>
        </p:txBody>
      </p:sp>
      <p:sp>
        <p:nvSpPr>
          <p:cNvPr id="3" name="Título 2"/>
          <p:cNvSpPr>
            <a:spLocks noGrp="1"/>
          </p:cNvSpPr>
          <p:nvPr>
            <p:ph type="title"/>
          </p:nvPr>
        </p:nvSpPr>
        <p:spPr/>
        <p:txBody>
          <a:bodyPr/>
          <a:lstStyle/>
          <a:p>
            <a:r>
              <a:rPr lang="es-ES"/>
              <a:t>Raffle</a:t>
            </a:r>
            <a:endParaRPr lang="es-ES" dirty="0"/>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dirty="0">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a:t>Please, fill your SP &amp; Office 365 Saturday Madrid passport if you want to participate.</a:t>
            </a:r>
          </a:p>
          <a:p>
            <a:r>
              <a:rPr lang="es-ES"/>
              <a:t>You can win one of these gifts:</a:t>
            </a:r>
            <a:endParaRPr lang="es-ES" dirty="0"/>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610" y="4232211"/>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977449"/>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887296"/>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449431"/>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444571"/>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2594" y="296212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551255" y="5017533"/>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3053528" y="5710203"/>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486880" y="5029651"/>
            <a:ext cx="1183166" cy="1609381"/>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2189" y="5203069"/>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886952" y="5731864"/>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s-ES"/>
              <a:t>Please, fill your SP &amp; Office 365 Saturday Madrid passport if you want to participate.</a:t>
            </a:r>
          </a:p>
          <a:p>
            <a:r>
              <a:rPr lang="es-ES"/>
              <a:t>You can win one of these gifts:</a:t>
            </a:r>
            <a:endParaRPr lang="es-ES" dirty="0"/>
          </a:p>
        </p:txBody>
      </p:sp>
      <p:sp>
        <p:nvSpPr>
          <p:cNvPr id="3" name="Título 2"/>
          <p:cNvSpPr>
            <a:spLocks noGrp="1"/>
          </p:cNvSpPr>
          <p:nvPr>
            <p:ph type="title"/>
          </p:nvPr>
        </p:nvSpPr>
        <p:spPr/>
        <p:txBody>
          <a:bodyPr/>
          <a:lstStyle/>
          <a:p>
            <a:r>
              <a:rPr lang="es-ES"/>
              <a:t>Raffle</a:t>
            </a:r>
            <a:endParaRPr lang="es-ES" dirty="0"/>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dirty="0">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ES" b="1"/>
              <a:t>Gustavo Velez </a:t>
            </a:r>
            <a:endParaRPr lang="es-ES" b="1" dirty="0"/>
          </a:p>
        </p:txBody>
      </p:sp>
      <p:sp>
        <p:nvSpPr>
          <p:cNvPr id="3" name="Marcador de texto 2"/>
          <p:cNvSpPr>
            <a:spLocks noGrp="1"/>
          </p:cNvSpPr>
          <p:nvPr>
            <p:ph type="body" sz="quarter" idx="12"/>
          </p:nvPr>
        </p:nvSpPr>
        <p:spPr/>
        <p:txBody>
          <a:bodyPr/>
          <a:lstStyle/>
          <a:p>
            <a:r>
              <a:rPr lang="es-ES" b="1"/>
              <a:t>MVP Office Servers and Services </a:t>
            </a:r>
            <a:endParaRPr lang="es-ES" b="1" dirty="0"/>
          </a:p>
        </p:txBody>
      </p:sp>
      <p:sp>
        <p:nvSpPr>
          <p:cNvPr id="4" name="Marcador de texto 3"/>
          <p:cNvSpPr>
            <a:spLocks noGrp="1"/>
          </p:cNvSpPr>
          <p:nvPr>
            <p:ph type="body" sz="quarter" idx="13"/>
          </p:nvPr>
        </p:nvSpPr>
        <p:spPr/>
        <p:txBody>
          <a:bodyPr/>
          <a:lstStyle/>
          <a:p>
            <a:r>
              <a:rPr lang="es-ES"/>
              <a:t>Sogeti</a:t>
            </a:r>
            <a:endParaRPr lang="es-ES" dirty="0"/>
          </a:p>
        </p:txBody>
      </p:sp>
      <p:sp>
        <p:nvSpPr>
          <p:cNvPr id="5" name="Marcador de texto 4"/>
          <p:cNvSpPr>
            <a:spLocks noGrp="1"/>
          </p:cNvSpPr>
          <p:nvPr>
            <p:ph type="body" sz="quarter" idx="14"/>
          </p:nvPr>
        </p:nvSpPr>
        <p:spPr/>
        <p:txBody>
          <a:bodyPr/>
          <a:lstStyle/>
          <a:p>
            <a:r>
              <a:rPr lang="es-ES" b="1"/>
              <a:t>http://www.gavd.net</a:t>
            </a:r>
            <a:endParaRPr lang="es-ES" b="1" dirty="0"/>
          </a:p>
        </p:txBody>
      </p:sp>
      <p:sp>
        <p:nvSpPr>
          <p:cNvPr id="6" name="Marcador de texto 5"/>
          <p:cNvSpPr>
            <a:spLocks noGrp="1"/>
          </p:cNvSpPr>
          <p:nvPr>
            <p:ph type="body" sz="quarter" idx="15"/>
          </p:nvPr>
        </p:nvSpPr>
        <p:spPr/>
        <p:txBody>
          <a:bodyPr/>
          <a:lstStyle/>
          <a:p>
            <a:r>
              <a:rPr lang="es-ES" b="1"/>
              <a:t>gustavo@gavd.net</a:t>
            </a:r>
            <a:endParaRPr lang="es-ES" b="1" dirty="0"/>
          </a:p>
        </p:txBody>
      </p:sp>
      <p:pic>
        <p:nvPicPr>
          <p:cNvPr id="10" name="Picture Placeholder 9">
            <a:extLst>
              <a:ext uri="{FF2B5EF4-FFF2-40B4-BE49-F238E27FC236}">
                <a16:creationId xmlns:a16="http://schemas.microsoft.com/office/drawing/2014/main" id="{6E2AF7C8-AD77-4DD3-BF52-8FC278CBB344}"/>
              </a:ext>
            </a:extLst>
          </p:cNvPr>
          <p:cNvPicPr>
            <a:picLocks noGrp="1" noChangeAspect="1"/>
          </p:cNvPicPr>
          <p:nvPr>
            <p:ph type="pic" sz="quarter" idx="16"/>
          </p:nvPr>
        </p:nvPicPr>
        <p:blipFill>
          <a:blip r:embed="rId3"/>
          <a:srcRect t="7412" b="7412"/>
          <a:stretch>
            <a:fillRect/>
          </a:stretch>
        </p:blipFill>
        <p:spPr/>
      </p:pic>
      <p:sp>
        <p:nvSpPr>
          <p:cNvPr id="8" name="Marcador de texto 7"/>
          <p:cNvSpPr>
            <a:spLocks noGrp="1"/>
          </p:cNvSpPr>
          <p:nvPr>
            <p:ph type="body" sz="quarter" idx="17"/>
          </p:nvPr>
        </p:nvSpPr>
        <p:spPr/>
        <p:txBody>
          <a:bodyPr/>
          <a:lstStyle/>
          <a:p>
            <a:endParaRPr lang="es-ES" dirty="0"/>
          </a:p>
        </p:txBody>
      </p:sp>
    </p:spTree>
    <p:extLst>
      <p:ext uri="{BB962C8B-B14F-4D97-AF65-F5344CB8AC3E}">
        <p14:creationId xmlns:p14="http://schemas.microsoft.com/office/powerpoint/2010/main" val="74650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WiFi Keys for Attendees</a:t>
            </a:r>
            <a:endParaRPr lang="es-ES" dirty="0"/>
          </a:p>
        </p:txBody>
      </p:sp>
      <p:sp>
        <p:nvSpPr>
          <p:cNvPr id="3" name="Marcador de texto 2"/>
          <p:cNvSpPr>
            <a:spLocks noGrp="1"/>
          </p:cNvSpPr>
          <p:nvPr>
            <p:ph type="body" sz="quarter" idx="10"/>
          </p:nvPr>
        </p:nvSpPr>
        <p:spPr/>
        <p:txBody>
          <a:bodyPr/>
          <a:lstStyle/>
          <a:p>
            <a:pPr fontAlgn="ctr"/>
            <a:r>
              <a:rPr lang="es-ES"/>
              <a:t>Connect to the wireless network </a:t>
            </a:r>
            <a:r>
              <a:rPr lang="es-ES" b="1"/>
              <a:t>MSFTGUEST</a:t>
            </a:r>
            <a:endParaRPr lang="es-ES"/>
          </a:p>
          <a:p>
            <a:pPr fontAlgn="ctr"/>
            <a:r>
              <a:rPr lang="es-ES"/>
              <a:t>Click on Event Attendee Code and enter the access code: </a:t>
            </a:r>
            <a:r>
              <a:rPr lang="es-ES" b="1"/>
              <a:t>msevent47pu</a:t>
            </a:r>
            <a:endParaRPr lang="es-ES"/>
          </a:p>
          <a:p>
            <a:endParaRPr lang="es-ES" dirty="0"/>
          </a:p>
        </p:txBody>
      </p:sp>
    </p:spTree>
    <p:extLst>
      <p:ext uri="{BB962C8B-B14F-4D97-AF65-F5344CB8AC3E}">
        <p14:creationId xmlns:p14="http://schemas.microsoft.com/office/powerpoint/2010/main" val="95088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9247" y="293575"/>
            <a:ext cx="11151917" cy="1218795"/>
          </a:xfrm>
        </p:spPr>
        <p:txBody>
          <a:bodyPr/>
          <a:lstStyle/>
          <a:p>
            <a:r>
              <a:rPr lang="es-ES" b="1"/>
              <a:t>Programa</a:t>
            </a:r>
            <a:endParaRPr lang="es-ES" b="1" dirty="0"/>
          </a:p>
        </p:txBody>
      </p:sp>
      <p:sp>
        <p:nvSpPr>
          <p:cNvPr id="3" name="Marcador de texto 2"/>
          <p:cNvSpPr>
            <a:spLocks noGrp="1"/>
          </p:cNvSpPr>
          <p:nvPr>
            <p:ph type="body" sz="quarter" idx="12"/>
          </p:nvPr>
        </p:nvSpPr>
        <p:spPr>
          <a:xfrm>
            <a:off x="519247" y="2023166"/>
            <a:ext cx="11151917" cy="4491933"/>
          </a:xfrm>
        </p:spPr>
        <p:txBody>
          <a:bodyPr/>
          <a:lstStyle/>
          <a:p>
            <a:r>
              <a:rPr lang="es-ES" dirty="0">
                <a:solidFill>
                  <a:schemeClr val="bg1"/>
                </a:solidFill>
              </a:rPr>
              <a:t>Pequeña introducción a Azure y sus </a:t>
            </a:r>
            <a:r>
              <a:rPr lang="es-ES" dirty="0" err="1">
                <a:solidFill>
                  <a:schemeClr val="bg1"/>
                </a:solidFill>
              </a:rPr>
              <a:t>Cognitive</a:t>
            </a:r>
            <a:r>
              <a:rPr lang="es-ES" dirty="0">
                <a:solidFill>
                  <a:schemeClr val="bg1"/>
                </a:solidFill>
              </a:rPr>
              <a:t> </a:t>
            </a:r>
            <a:r>
              <a:rPr lang="es-ES" dirty="0" err="1">
                <a:solidFill>
                  <a:schemeClr val="bg1"/>
                </a:solidFill>
              </a:rPr>
              <a:t>Services</a:t>
            </a:r>
            <a:r>
              <a:rPr lang="es-ES" dirty="0">
                <a:solidFill>
                  <a:schemeClr val="bg1"/>
                </a:solidFill>
              </a:rPr>
              <a:t> </a:t>
            </a:r>
          </a:p>
          <a:p>
            <a:r>
              <a:rPr lang="es-ES" dirty="0">
                <a:solidFill>
                  <a:schemeClr val="bg1"/>
                </a:solidFill>
              </a:rPr>
              <a:t>Demos, demos y mas demos</a:t>
            </a:r>
          </a:p>
          <a:p>
            <a:r>
              <a:rPr lang="es-ES" dirty="0">
                <a:solidFill>
                  <a:schemeClr val="bg1"/>
                </a:solidFill>
              </a:rPr>
              <a:t>	- Escuchar/hablar</a:t>
            </a:r>
          </a:p>
          <a:p>
            <a:r>
              <a:rPr lang="es-ES" dirty="0">
                <a:solidFill>
                  <a:schemeClr val="bg1"/>
                </a:solidFill>
              </a:rPr>
              <a:t>	- Ver</a:t>
            </a:r>
          </a:p>
          <a:p>
            <a:r>
              <a:rPr lang="es-ES" dirty="0">
                <a:solidFill>
                  <a:schemeClr val="bg1"/>
                </a:solidFill>
              </a:rPr>
              <a:t>	- Leer</a:t>
            </a:r>
          </a:p>
          <a:p>
            <a:r>
              <a:rPr lang="es-ES" dirty="0">
                <a:solidFill>
                  <a:schemeClr val="bg1"/>
                </a:solidFill>
              </a:rPr>
              <a:t>	- Encontrar</a:t>
            </a:r>
          </a:p>
          <a:p>
            <a:r>
              <a:rPr lang="es-ES" dirty="0">
                <a:solidFill>
                  <a:schemeClr val="bg1"/>
                </a:solidFill>
              </a:rPr>
              <a:t>	- Entender</a:t>
            </a:r>
          </a:p>
          <a:p>
            <a:endParaRPr lang="es-ES" dirty="0">
              <a:solidFill>
                <a:schemeClr val="bg1"/>
              </a:solidFill>
            </a:endParaRPr>
          </a:p>
          <a:p>
            <a:endParaRPr lang="es-ES" dirty="0"/>
          </a:p>
        </p:txBody>
      </p:sp>
    </p:spTree>
    <p:extLst>
      <p:ext uri="{BB962C8B-B14F-4D97-AF65-F5344CB8AC3E}">
        <p14:creationId xmlns:p14="http://schemas.microsoft.com/office/powerpoint/2010/main" val="303801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Una palabra sobre Autismo</a:t>
            </a:r>
            <a:endParaRPr lang="es-ES" dirty="0"/>
          </a:p>
        </p:txBody>
      </p:sp>
      <p:sp>
        <p:nvSpPr>
          <p:cNvPr id="3" name="Marcador de texto 2"/>
          <p:cNvSpPr>
            <a:spLocks noGrp="1"/>
          </p:cNvSpPr>
          <p:nvPr>
            <p:ph type="body" sz="quarter" idx="10"/>
          </p:nvPr>
        </p:nvSpPr>
        <p:spPr>
          <a:xfrm>
            <a:off x="519248" y="1447798"/>
            <a:ext cx="11151917" cy="4141471"/>
          </a:xfrm>
        </p:spPr>
        <p:txBody>
          <a:bodyPr/>
          <a:lstStyle/>
          <a:p>
            <a:r>
              <a:rPr lang="es-ES" dirty="0"/>
              <a:t>Según la Wikipedia, autismo se caracteriza por:</a:t>
            </a:r>
          </a:p>
          <a:p>
            <a:pPr lvl="1"/>
            <a:r>
              <a:rPr lang="en-US" dirty="0"/>
              <a:t>Impairments in social interaction</a:t>
            </a:r>
          </a:p>
          <a:p>
            <a:pPr lvl="1"/>
            <a:r>
              <a:rPr lang="en-US" dirty="0"/>
              <a:t>Impairments in communication</a:t>
            </a:r>
          </a:p>
          <a:p>
            <a:pPr lvl="1"/>
            <a:r>
              <a:rPr lang="en-US" dirty="0"/>
              <a:t>Restricted interests</a:t>
            </a:r>
          </a:p>
          <a:p>
            <a:pPr lvl="1"/>
            <a:r>
              <a:rPr lang="en-US" dirty="0"/>
              <a:t>Repetitive behavior</a:t>
            </a:r>
          </a:p>
          <a:p>
            <a:r>
              <a:rPr lang="en-US" dirty="0"/>
              <a:t>Modern Psychology believes autism should be accepted as a difference and not treated as a disorder</a:t>
            </a:r>
            <a:endParaRPr lang="es-ES" dirty="0"/>
          </a:p>
        </p:txBody>
      </p:sp>
      <p:pic>
        <p:nvPicPr>
          <p:cNvPr id="4" name="Content Placeholder 4">
            <a:extLst>
              <a:ext uri="{FF2B5EF4-FFF2-40B4-BE49-F238E27FC236}">
                <a16:creationId xmlns:a16="http://schemas.microsoft.com/office/drawing/2014/main" id="{94B0BE50-EE99-42EF-9972-313E90CB5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3078" y="4391392"/>
            <a:ext cx="2024730" cy="1974348"/>
          </a:xfrm>
          <a:prstGeom prst="rect">
            <a:avLst/>
          </a:prstGeom>
        </p:spPr>
      </p:pic>
    </p:spTree>
    <p:extLst>
      <p:ext uri="{BB962C8B-B14F-4D97-AF65-F5344CB8AC3E}">
        <p14:creationId xmlns:p14="http://schemas.microsoft.com/office/powerpoint/2010/main" val="120698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Y otra palabra </a:t>
            </a:r>
            <a:r>
              <a:rPr lang="es-ES"/>
              <a:t>sobre Azure</a:t>
            </a:r>
            <a:endParaRPr lang="es-ES" dirty="0"/>
          </a:p>
        </p:txBody>
      </p:sp>
      <p:pic>
        <p:nvPicPr>
          <p:cNvPr id="4" name="Content Placeholder 4">
            <a:extLst>
              <a:ext uri="{FF2B5EF4-FFF2-40B4-BE49-F238E27FC236}">
                <a16:creationId xmlns:a16="http://schemas.microsoft.com/office/drawing/2014/main" id="{B15AA1F0-64A0-4F89-83D6-D1DFC36A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176" y="778406"/>
            <a:ext cx="9710887" cy="5462374"/>
          </a:xfrm>
          <a:prstGeom prst="rect">
            <a:avLst/>
          </a:prstGeom>
        </p:spPr>
      </p:pic>
    </p:spTree>
    <p:extLst>
      <p:ext uri="{BB962C8B-B14F-4D97-AF65-F5344CB8AC3E}">
        <p14:creationId xmlns:p14="http://schemas.microsoft.com/office/powerpoint/2010/main" val="63214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Que son los </a:t>
            </a:r>
            <a:r>
              <a:rPr lang="es-ES" dirty="0" err="1"/>
              <a:t>Cognitive</a:t>
            </a:r>
            <a:r>
              <a:rPr lang="es-ES" dirty="0"/>
              <a:t> </a:t>
            </a:r>
            <a:r>
              <a:rPr lang="es-ES" dirty="0" err="1"/>
              <a:t>Services</a:t>
            </a:r>
            <a:r>
              <a:rPr lang="es-ES" dirty="0"/>
              <a:t> de </a:t>
            </a:r>
            <a:r>
              <a:rPr lang="es-ES"/>
              <a:t>Azure </a:t>
            </a:r>
            <a:endParaRPr lang="es-ES" dirty="0"/>
          </a:p>
        </p:txBody>
      </p:sp>
      <p:grpSp>
        <p:nvGrpSpPr>
          <p:cNvPr id="7" name="Group 6">
            <a:extLst>
              <a:ext uri="{FF2B5EF4-FFF2-40B4-BE49-F238E27FC236}">
                <a16:creationId xmlns:a16="http://schemas.microsoft.com/office/drawing/2014/main" id="{F4BB1393-0BE2-4ECD-AFDF-7B857661E8D2}"/>
              </a:ext>
            </a:extLst>
          </p:cNvPr>
          <p:cNvGrpSpPr/>
          <p:nvPr/>
        </p:nvGrpSpPr>
        <p:grpSpPr>
          <a:xfrm>
            <a:off x="519248" y="1461620"/>
            <a:ext cx="11151917" cy="4767730"/>
            <a:chOff x="733822" y="2055980"/>
            <a:chExt cx="10319835" cy="3946126"/>
          </a:xfrm>
        </p:grpSpPr>
        <p:pic>
          <p:nvPicPr>
            <p:cNvPr id="4" name="Picture 3">
              <a:extLst>
                <a:ext uri="{FF2B5EF4-FFF2-40B4-BE49-F238E27FC236}">
                  <a16:creationId xmlns:a16="http://schemas.microsoft.com/office/drawing/2014/main" id="{F49164FC-E954-44E1-897F-33388957BDA0}"/>
                </a:ext>
              </a:extLst>
            </p:cNvPr>
            <p:cNvPicPr>
              <a:picLocks noChangeAspect="1"/>
            </p:cNvPicPr>
            <p:nvPr/>
          </p:nvPicPr>
          <p:blipFill>
            <a:blip r:embed="rId3"/>
            <a:stretch>
              <a:fillRect/>
            </a:stretch>
          </p:blipFill>
          <p:spPr>
            <a:xfrm>
              <a:off x="733822" y="2055980"/>
              <a:ext cx="8596105" cy="2865368"/>
            </a:xfrm>
            <a:prstGeom prst="rect">
              <a:avLst/>
            </a:prstGeom>
          </p:spPr>
        </p:pic>
        <p:pic>
          <p:nvPicPr>
            <p:cNvPr id="5" name="Picture 4">
              <a:extLst>
                <a:ext uri="{FF2B5EF4-FFF2-40B4-BE49-F238E27FC236}">
                  <a16:creationId xmlns:a16="http://schemas.microsoft.com/office/drawing/2014/main" id="{8B36F623-F474-4C76-B9D3-40AFDE3F772A}"/>
                </a:ext>
              </a:extLst>
            </p:cNvPr>
            <p:cNvPicPr>
              <a:picLocks noChangeAspect="1"/>
            </p:cNvPicPr>
            <p:nvPr/>
          </p:nvPicPr>
          <p:blipFill>
            <a:blip r:embed="rId4"/>
            <a:stretch>
              <a:fillRect/>
            </a:stretch>
          </p:blipFill>
          <p:spPr>
            <a:xfrm>
              <a:off x="8942734" y="2055980"/>
              <a:ext cx="2110923" cy="3246401"/>
            </a:xfrm>
            <a:prstGeom prst="rect">
              <a:avLst/>
            </a:prstGeom>
          </p:spPr>
        </p:pic>
        <p:pic>
          <p:nvPicPr>
            <p:cNvPr id="6" name="Picture 5">
              <a:extLst>
                <a:ext uri="{FF2B5EF4-FFF2-40B4-BE49-F238E27FC236}">
                  <a16:creationId xmlns:a16="http://schemas.microsoft.com/office/drawing/2014/main" id="{565DD224-F6FF-4ACF-A7D2-8CEDA2FE948B}"/>
                </a:ext>
              </a:extLst>
            </p:cNvPr>
            <p:cNvPicPr>
              <a:picLocks noChangeAspect="1"/>
            </p:cNvPicPr>
            <p:nvPr/>
          </p:nvPicPr>
          <p:blipFill>
            <a:blip r:embed="rId5"/>
            <a:stretch>
              <a:fillRect/>
            </a:stretch>
          </p:blipFill>
          <p:spPr>
            <a:xfrm>
              <a:off x="3721120" y="4226492"/>
              <a:ext cx="2621507" cy="1775614"/>
            </a:xfrm>
            <a:prstGeom prst="rect">
              <a:avLst/>
            </a:prstGeom>
          </p:spPr>
        </p:pic>
      </p:grpSp>
    </p:spTree>
    <p:extLst>
      <p:ext uri="{BB962C8B-B14F-4D97-AF65-F5344CB8AC3E}">
        <p14:creationId xmlns:p14="http://schemas.microsoft.com/office/powerpoint/2010/main" val="248055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Haciendo que SharePoint hable y escuche</a:t>
            </a:r>
          </a:p>
        </p:txBody>
      </p:sp>
      <p:grpSp>
        <p:nvGrpSpPr>
          <p:cNvPr id="9" name="Group 8">
            <a:extLst>
              <a:ext uri="{FF2B5EF4-FFF2-40B4-BE49-F238E27FC236}">
                <a16:creationId xmlns:a16="http://schemas.microsoft.com/office/drawing/2014/main" id="{D40DA819-DF15-411E-A9ED-1C63D5CB2DAA}"/>
              </a:ext>
            </a:extLst>
          </p:cNvPr>
          <p:cNvGrpSpPr/>
          <p:nvPr/>
        </p:nvGrpSpPr>
        <p:grpSpPr>
          <a:xfrm>
            <a:off x="2213610" y="3481864"/>
            <a:ext cx="4679602" cy="3027595"/>
            <a:chOff x="4808220" y="2686050"/>
            <a:chExt cx="4679602" cy="3027595"/>
          </a:xfrm>
        </p:grpSpPr>
        <p:pic>
          <p:nvPicPr>
            <p:cNvPr id="4" name="Content Placeholder 3">
              <a:extLst>
                <a:ext uri="{FF2B5EF4-FFF2-40B4-BE49-F238E27FC236}">
                  <a16:creationId xmlns:a16="http://schemas.microsoft.com/office/drawing/2014/main" id="{21B2A40C-1711-4489-8798-9E742A63EAFF}"/>
                </a:ext>
              </a:extLst>
            </p:cNvPr>
            <p:cNvPicPr>
              <a:picLocks noChangeAspect="1"/>
            </p:cNvPicPr>
            <p:nvPr/>
          </p:nvPicPr>
          <p:blipFill>
            <a:blip r:embed="rId3"/>
            <a:stretch>
              <a:fillRect/>
            </a:stretch>
          </p:blipFill>
          <p:spPr>
            <a:xfrm>
              <a:off x="5489548" y="2686050"/>
              <a:ext cx="3998274" cy="3027595"/>
            </a:xfrm>
            <a:prstGeom prst="rect">
              <a:avLst/>
            </a:prstGeom>
          </p:spPr>
        </p:pic>
        <p:pic>
          <p:nvPicPr>
            <p:cNvPr id="7" name="Picture 6">
              <a:extLst>
                <a:ext uri="{FF2B5EF4-FFF2-40B4-BE49-F238E27FC236}">
                  <a16:creationId xmlns:a16="http://schemas.microsoft.com/office/drawing/2014/main" id="{3BC917FB-8FC9-44AD-864D-F84B50A03F30}"/>
                </a:ext>
              </a:extLst>
            </p:cNvPr>
            <p:cNvPicPr>
              <a:picLocks noChangeAspect="1"/>
            </p:cNvPicPr>
            <p:nvPr/>
          </p:nvPicPr>
          <p:blipFill>
            <a:blip r:embed="rId4"/>
            <a:stretch>
              <a:fillRect/>
            </a:stretch>
          </p:blipFill>
          <p:spPr>
            <a:xfrm>
              <a:off x="4808220" y="3196590"/>
              <a:ext cx="826770" cy="826770"/>
            </a:xfrm>
            <a:prstGeom prst="rect">
              <a:avLst/>
            </a:prstGeom>
          </p:spPr>
        </p:pic>
      </p:grpSp>
      <p:grpSp>
        <p:nvGrpSpPr>
          <p:cNvPr id="10" name="Group 9">
            <a:extLst>
              <a:ext uri="{FF2B5EF4-FFF2-40B4-BE49-F238E27FC236}">
                <a16:creationId xmlns:a16="http://schemas.microsoft.com/office/drawing/2014/main" id="{15A60510-4126-49F0-AEA5-46FBF4A6C737}"/>
              </a:ext>
            </a:extLst>
          </p:cNvPr>
          <p:cNvGrpSpPr/>
          <p:nvPr/>
        </p:nvGrpSpPr>
        <p:grpSpPr>
          <a:xfrm>
            <a:off x="8492490" y="3086082"/>
            <a:ext cx="2800350" cy="2366193"/>
            <a:chOff x="9144000" y="3228866"/>
            <a:chExt cx="2800350" cy="2366193"/>
          </a:xfrm>
        </p:grpSpPr>
        <p:pic>
          <p:nvPicPr>
            <p:cNvPr id="5" name="Picture 4">
              <a:extLst>
                <a:ext uri="{FF2B5EF4-FFF2-40B4-BE49-F238E27FC236}">
                  <a16:creationId xmlns:a16="http://schemas.microsoft.com/office/drawing/2014/main" id="{95DDC65C-C92B-4AAC-B43B-943FDE2FC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7787" y="3228866"/>
              <a:ext cx="1412776" cy="1412776"/>
            </a:xfrm>
            <a:prstGeom prst="rect">
              <a:avLst/>
            </a:prstGeom>
          </p:spPr>
        </p:pic>
        <p:sp>
          <p:nvSpPr>
            <p:cNvPr id="8" name="TextBox 7">
              <a:extLst>
                <a:ext uri="{FF2B5EF4-FFF2-40B4-BE49-F238E27FC236}">
                  <a16:creationId xmlns:a16="http://schemas.microsoft.com/office/drawing/2014/main" id="{14D32D0A-24D8-4886-9C86-172709F5EA4C}"/>
                </a:ext>
              </a:extLst>
            </p:cNvPr>
            <p:cNvSpPr txBox="1"/>
            <p:nvPr/>
          </p:nvSpPr>
          <p:spPr>
            <a:xfrm>
              <a:off x="9144000" y="4856395"/>
              <a:ext cx="2800350" cy="738664"/>
            </a:xfrm>
            <a:prstGeom prst="rect">
              <a:avLst/>
            </a:prstGeom>
            <a:noFill/>
          </p:spPr>
          <p:txBody>
            <a:bodyPr wrap="square" lIns="0" tIns="0" rIns="0" bIns="0" rtlCol="0">
              <a:spAutoFit/>
            </a:bodyPr>
            <a:lstStyle/>
            <a:p>
              <a:pPr algn="ctr"/>
              <a:r>
                <a:rPr lang="es-ES" sz="2400" spc="-70" dirty="0" err="1">
                  <a:gradFill>
                    <a:gsLst>
                      <a:gs pos="2917">
                        <a:schemeClr val="bg2"/>
                      </a:gs>
                      <a:gs pos="95000">
                        <a:schemeClr val="bg2"/>
                      </a:gs>
                    </a:gsLst>
                    <a:lin ang="5400000" scaled="0"/>
                  </a:gradFill>
                </a:rPr>
                <a:t>Speech</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to</a:t>
              </a:r>
              <a:r>
                <a:rPr lang="es-ES" sz="2400" spc="-70" dirty="0">
                  <a:gradFill>
                    <a:gsLst>
                      <a:gs pos="2917">
                        <a:schemeClr val="bg2"/>
                      </a:gs>
                      <a:gs pos="95000">
                        <a:schemeClr val="bg2"/>
                      </a:gs>
                    </a:gsLst>
                    <a:lin ang="5400000" scaled="0"/>
                  </a:gradFill>
                </a:rPr>
                <a:t> Text</a:t>
              </a:r>
            </a:p>
            <a:p>
              <a:pPr algn="ctr"/>
              <a:r>
                <a:rPr lang="es-ES" sz="2400" spc="-70" dirty="0">
                  <a:gradFill>
                    <a:gsLst>
                      <a:gs pos="2917">
                        <a:schemeClr val="bg2"/>
                      </a:gs>
                      <a:gs pos="95000">
                        <a:schemeClr val="bg2"/>
                      </a:gs>
                    </a:gsLst>
                    <a:lin ang="5400000" scaled="0"/>
                  </a:gradFill>
                </a:rPr>
                <a:t>Text </a:t>
              </a:r>
              <a:r>
                <a:rPr lang="es-ES" sz="2400" spc="-70" dirty="0" err="1">
                  <a:gradFill>
                    <a:gsLst>
                      <a:gs pos="2917">
                        <a:schemeClr val="bg2"/>
                      </a:gs>
                      <a:gs pos="95000">
                        <a:schemeClr val="bg2"/>
                      </a:gs>
                    </a:gsLst>
                    <a:lin ang="5400000" scaled="0"/>
                  </a:gradFill>
                </a:rPr>
                <a:t>to</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Speech</a:t>
              </a:r>
              <a:endParaRPr lang="es-ES" sz="2400" spc="-70" dirty="0">
                <a:gradFill>
                  <a:gsLst>
                    <a:gs pos="2917">
                      <a:schemeClr val="bg2"/>
                    </a:gs>
                    <a:gs pos="95000">
                      <a:schemeClr val="bg2"/>
                    </a:gs>
                  </a:gsLst>
                  <a:lin ang="5400000" scaled="0"/>
                </a:gradFill>
              </a:endParaRPr>
            </a:p>
          </p:txBody>
        </p:sp>
      </p:grpSp>
    </p:spTree>
    <p:extLst>
      <p:ext uri="{BB962C8B-B14F-4D97-AF65-F5344CB8AC3E}">
        <p14:creationId xmlns:p14="http://schemas.microsoft.com/office/powerpoint/2010/main" val="65834318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2991</Words>
  <Application>Microsoft Office PowerPoint</Application>
  <PresentationFormat>Widescreen</PresentationFormat>
  <Paragraphs>163</Paragraphs>
  <Slides>19</Slides>
  <Notes>19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Programa</vt:lpstr>
      <vt:lpstr>Una palabra sobre Autismo</vt:lpstr>
      <vt:lpstr>Y otra palabra sobre Azure</vt:lpstr>
      <vt:lpstr>Que son los Cognitive Services de Azure </vt:lpstr>
      <vt:lpstr>Haciendo que SharePoint hable y escuche</vt:lpstr>
      <vt:lpstr>Cuando SharePoint puede ver</vt:lpstr>
      <vt:lpstr>Cuando SharePoint puede leer</vt:lpstr>
      <vt:lpstr>SharePoint también puede encontrar...</vt:lpstr>
      <vt:lpstr>Y si SharePoint pudiera entender...</vt:lpstr>
      <vt:lpstr>Una nota sobre el futuro</vt:lpstr>
      <vt:lpstr>Conclusiones</vt:lpstr>
      <vt:lpstr>PowerPoint Presentation</vt:lpstr>
      <vt:lpstr>Raffle</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2018-06-08T14:34:54Z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